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61" r:id="rId4"/>
    <p:sldId id="262" r:id="rId5"/>
    <p:sldId id="263" r:id="rId6"/>
    <p:sldId id="257" r:id="rId7"/>
    <p:sldId id="258" r:id="rId8"/>
    <p:sldId id="259"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IVELLONI, KAREN" initials="TK" lastIdx="1" clrIdx="0">
    <p:extLst>
      <p:ext uri="{19B8F6BF-5375-455C-9EA6-DF929625EA0E}">
        <p15:presenceInfo xmlns:p15="http://schemas.microsoft.com/office/powerpoint/2012/main" userId="S::KAREN.TRIVELLONI@UticaK12.org::edab803b-4589-43df-8a45-e7e4f06ed9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82" d="100"/>
          <a:sy n="82" d="100"/>
        </p:scale>
        <p:origin x="36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3/26/2019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3/26/2019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3/26/2019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61AE1-B071-48F0-9B88-B0F524BE4F63}"/>
              </a:ext>
            </a:extLst>
          </p:cNvPr>
          <p:cNvSpPr>
            <a:spLocks noGrp="1"/>
          </p:cNvSpPr>
          <p:nvPr>
            <p:ph type="ctrTitle"/>
          </p:nvPr>
        </p:nvSpPr>
        <p:spPr/>
        <p:txBody>
          <a:bodyPr/>
          <a:lstStyle/>
          <a:p>
            <a:r>
              <a:rPr lang="en-US" dirty="0"/>
              <a:t>Writing feedback</a:t>
            </a:r>
          </a:p>
        </p:txBody>
      </p:sp>
      <p:sp>
        <p:nvSpPr>
          <p:cNvPr id="3" name="Subtitle 2">
            <a:extLst>
              <a:ext uri="{FF2B5EF4-FFF2-40B4-BE49-F238E27FC236}">
                <a16:creationId xmlns:a16="http://schemas.microsoft.com/office/drawing/2014/main" id="{9C9F1CEE-2FAC-407E-B93D-FD426DF25795}"/>
              </a:ext>
            </a:extLst>
          </p:cNvPr>
          <p:cNvSpPr>
            <a:spLocks noGrp="1"/>
          </p:cNvSpPr>
          <p:nvPr>
            <p:ph type="subTitle" idx="1"/>
          </p:nvPr>
        </p:nvSpPr>
        <p:spPr/>
        <p:txBody>
          <a:bodyPr/>
          <a:lstStyle/>
          <a:p>
            <a:r>
              <a:rPr lang="en-US" dirty="0"/>
              <a:t>Rhetorical analysis essay</a:t>
            </a:r>
          </a:p>
        </p:txBody>
      </p:sp>
    </p:spTree>
    <p:extLst>
      <p:ext uri="{BB962C8B-B14F-4D97-AF65-F5344CB8AC3E}">
        <p14:creationId xmlns:p14="http://schemas.microsoft.com/office/powerpoint/2010/main" val="2369220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B574F-8601-435D-B2E6-2FCAE9DAD27F}"/>
              </a:ext>
            </a:extLst>
          </p:cNvPr>
          <p:cNvSpPr>
            <a:spLocks noGrp="1"/>
          </p:cNvSpPr>
          <p:nvPr>
            <p:ph type="title"/>
          </p:nvPr>
        </p:nvSpPr>
        <p:spPr/>
        <p:txBody>
          <a:bodyPr/>
          <a:lstStyle/>
          <a:p>
            <a:r>
              <a:rPr lang="en-US" dirty="0"/>
              <a:t>Introductory paragraph structure</a:t>
            </a:r>
          </a:p>
        </p:txBody>
      </p:sp>
      <p:sp>
        <p:nvSpPr>
          <p:cNvPr id="3" name="Content Placeholder 2">
            <a:extLst>
              <a:ext uri="{FF2B5EF4-FFF2-40B4-BE49-F238E27FC236}">
                <a16:creationId xmlns:a16="http://schemas.microsoft.com/office/drawing/2014/main" id="{FC223B62-CAFD-40B0-97EC-D09FF7D748D5}"/>
              </a:ext>
            </a:extLst>
          </p:cNvPr>
          <p:cNvSpPr>
            <a:spLocks noGrp="1"/>
          </p:cNvSpPr>
          <p:nvPr>
            <p:ph idx="1"/>
          </p:nvPr>
        </p:nvSpPr>
        <p:spPr/>
        <p:txBody>
          <a:bodyPr>
            <a:normAutofit/>
          </a:bodyPr>
          <a:lstStyle/>
          <a:p>
            <a:r>
              <a:rPr lang="en-US" sz="3600" b="1" dirty="0">
                <a:solidFill>
                  <a:schemeClr val="accent3">
                    <a:lumMod val="75000"/>
                  </a:schemeClr>
                </a:solidFill>
              </a:rPr>
              <a:t>A   =	</a:t>
            </a:r>
            <a:r>
              <a:rPr lang="en-US" sz="3600" dirty="0">
                <a:solidFill>
                  <a:schemeClr val="accent3">
                    <a:lumMod val="75000"/>
                  </a:schemeClr>
                </a:solidFill>
              </a:rPr>
              <a:t>Attention-getter/Opener </a:t>
            </a:r>
          </a:p>
          <a:p>
            <a:pPr marL="234950" indent="-234950"/>
            <a:r>
              <a:rPr lang="en-US" sz="3600" b="1" dirty="0">
                <a:solidFill>
                  <a:srgbClr val="00B050"/>
                </a:solidFill>
              </a:rPr>
              <a:t>C   =</a:t>
            </a:r>
            <a:r>
              <a:rPr lang="en-US" sz="3600" dirty="0">
                <a:solidFill>
                  <a:srgbClr val="00B050"/>
                </a:solidFill>
              </a:rPr>
              <a:t>	Connect attention-getter to the thesis</a:t>
            </a:r>
          </a:p>
          <a:p>
            <a:pPr marL="234950" indent="-234950"/>
            <a:r>
              <a:rPr lang="en-US" sz="3600" b="1" dirty="0">
                <a:solidFill>
                  <a:srgbClr val="00B0F0"/>
                </a:solidFill>
              </a:rPr>
              <a:t>T   =</a:t>
            </a:r>
            <a:r>
              <a:rPr lang="en-US" sz="3600" dirty="0">
                <a:solidFill>
                  <a:srgbClr val="00B0F0"/>
                </a:solidFill>
              </a:rPr>
              <a:t>	Thesis Statement</a:t>
            </a:r>
          </a:p>
          <a:p>
            <a:endParaRPr lang="en-US" dirty="0"/>
          </a:p>
        </p:txBody>
      </p:sp>
    </p:spTree>
    <p:extLst>
      <p:ext uri="{BB962C8B-B14F-4D97-AF65-F5344CB8AC3E}">
        <p14:creationId xmlns:p14="http://schemas.microsoft.com/office/powerpoint/2010/main" val="4066845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B0654-169A-400F-A037-F5C0510432B3}"/>
              </a:ext>
            </a:extLst>
          </p:cNvPr>
          <p:cNvSpPr>
            <a:spLocks noGrp="1"/>
          </p:cNvSpPr>
          <p:nvPr>
            <p:ph type="title"/>
          </p:nvPr>
        </p:nvSpPr>
        <p:spPr/>
        <p:txBody>
          <a:bodyPr/>
          <a:lstStyle/>
          <a:p>
            <a:r>
              <a:rPr lang="en-US" dirty="0"/>
              <a:t>Introductory Paragraph Example using </a:t>
            </a:r>
            <a:br>
              <a:rPr lang="en-US" dirty="0"/>
            </a:br>
            <a:r>
              <a:rPr lang="en-US" dirty="0"/>
              <a:t>a </a:t>
            </a:r>
            <a:r>
              <a:rPr lang="en-US" dirty="0">
                <a:solidFill>
                  <a:srgbClr val="FFC000"/>
                </a:solidFill>
              </a:rPr>
              <a:t>global statement</a:t>
            </a:r>
          </a:p>
        </p:txBody>
      </p:sp>
      <p:sp>
        <p:nvSpPr>
          <p:cNvPr id="3" name="Content Placeholder 2">
            <a:extLst>
              <a:ext uri="{FF2B5EF4-FFF2-40B4-BE49-F238E27FC236}">
                <a16:creationId xmlns:a16="http://schemas.microsoft.com/office/drawing/2014/main" id="{C222C492-D0CA-4972-AE03-2C8D860AF4B5}"/>
              </a:ext>
            </a:extLst>
          </p:cNvPr>
          <p:cNvSpPr>
            <a:spLocks noGrp="1"/>
          </p:cNvSpPr>
          <p:nvPr>
            <p:ph idx="1"/>
          </p:nvPr>
        </p:nvSpPr>
        <p:spPr>
          <a:xfrm>
            <a:off x="1472943" y="2015732"/>
            <a:ext cx="9603275" cy="3450613"/>
          </a:xfrm>
        </p:spPr>
        <p:txBody>
          <a:bodyPr>
            <a:normAutofit fontScale="55000" lnSpcReduction="20000"/>
          </a:bodyPr>
          <a:lstStyle/>
          <a:p>
            <a:pPr marL="0" indent="0">
              <a:buNone/>
            </a:pPr>
            <a:r>
              <a:rPr lang="en-US" sz="4200" dirty="0">
                <a:solidFill>
                  <a:schemeClr val="accent3">
                    <a:lumMod val="75000"/>
                  </a:schemeClr>
                </a:solidFill>
              </a:rPr>
              <a:t>“We are our own worst enemies” is a common expression that is accurate considering our tendencies as a human race. For instance, even in the face of alarming data about the harmful effects of “screen time,” we still spend unhealthy amounts of time on our tech devices. </a:t>
            </a:r>
            <a:r>
              <a:rPr lang="en-US" sz="4200" dirty="0">
                <a:solidFill>
                  <a:srgbClr val="00B050"/>
                </a:solidFill>
              </a:rPr>
              <a:t>In the article “The Flight from Conversation,” author Sherry Turkle explores the repercussions of our actions.  </a:t>
            </a:r>
            <a:r>
              <a:rPr lang="en-US" sz="4200" dirty="0">
                <a:solidFill>
                  <a:srgbClr val="00B0F0"/>
                </a:solidFill>
              </a:rPr>
              <a:t>Turkle uses impactful anecdotal evidence and emotional appeal to convince her audience that we are “alone together” and desensitizing ourselves due to the damaging affects of technology.  </a:t>
            </a:r>
          </a:p>
          <a:p>
            <a:pPr marL="0" indent="0">
              <a:buNone/>
            </a:pPr>
            <a:endParaRPr lang="en-US" dirty="0"/>
          </a:p>
          <a:p>
            <a:pPr marL="0" indent="0">
              <a:buNone/>
            </a:pPr>
            <a:endParaRPr lang="en-US" dirty="0"/>
          </a:p>
          <a:p>
            <a:pPr marL="0" indent="0">
              <a:buNone/>
            </a:pPr>
            <a:endParaRPr lang="en-US" dirty="0"/>
          </a:p>
        </p:txBody>
      </p:sp>
      <p:sp>
        <p:nvSpPr>
          <p:cNvPr id="7" name="TextBox 6">
            <a:extLst>
              <a:ext uri="{FF2B5EF4-FFF2-40B4-BE49-F238E27FC236}">
                <a16:creationId xmlns:a16="http://schemas.microsoft.com/office/drawing/2014/main" id="{A609488B-5326-4980-A75A-A2F3ABBD8826}"/>
              </a:ext>
            </a:extLst>
          </p:cNvPr>
          <p:cNvSpPr txBox="1"/>
          <p:nvPr/>
        </p:nvSpPr>
        <p:spPr>
          <a:xfrm>
            <a:off x="1472943" y="5722107"/>
            <a:ext cx="9272953" cy="430887"/>
          </a:xfrm>
          <a:prstGeom prst="rect">
            <a:avLst/>
          </a:prstGeom>
          <a:noFill/>
        </p:spPr>
        <p:txBody>
          <a:bodyPr wrap="square" rtlCol="0">
            <a:spAutoFit/>
          </a:bodyPr>
          <a:lstStyle/>
          <a:p>
            <a:r>
              <a:rPr lang="en-US" sz="2200" dirty="0">
                <a:solidFill>
                  <a:schemeClr val="accent3">
                    <a:lumMod val="75000"/>
                  </a:schemeClr>
                </a:solidFill>
              </a:rPr>
              <a:t>Attention-getter </a:t>
            </a:r>
            <a:r>
              <a:rPr lang="en-US" sz="2200" dirty="0"/>
              <a:t>                   </a:t>
            </a:r>
            <a:r>
              <a:rPr lang="en-US" sz="2200" dirty="0">
                <a:solidFill>
                  <a:srgbClr val="00B050"/>
                </a:solidFill>
              </a:rPr>
              <a:t>Connecting sentence                 </a:t>
            </a:r>
            <a:r>
              <a:rPr lang="en-US" sz="2200" dirty="0">
                <a:solidFill>
                  <a:srgbClr val="00B0F0"/>
                </a:solidFill>
              </a:rPr>
              <a:t>Thesis statement</a:t>
            </a:r>
          </a:p>
        </p:txBody>
      </p:sp>
    </p:spTree>
    <p:extLst>
      <p:ext uri="{BB962C8B-B14F-4D97-AF65-F5344CB8AC3E}">
        <p14:creationId xmlns:p14="http://schemas.microsoft.com/office/powerpoint/2010/main" val="1457952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385A5-92FE-40B3-8CCC-F56B84017642}"/>
              </a:ext>
            </a:extLst>
          </p:cNvPr>
          <p:cNvSpPr>
            <a:spLocks noGrp="1"/>
          </p:cNvSpPr>
          <p:nvPr>
            <p:ph type="title"/>
          </p:nvPr>
        </p:nvSpPr>
        <p:spPr/>
        <p:txBody>
          <a:bodyPr/>
          <a:lstStyle/>
          <a:p>
            <a:r>
              <a:rPr lang="en-US" dirty="0"/>
              <a:t>Introductory Paragraph Example using   an </a:t>
            </a:r>
            <a:r>
              <a:rPr lang="en-US" dirty="0">
                <a:solidFill>
                  <a:srgbClr val="FFC000"/>
                </a:solidFill>
              </a:rPr>
              <a:t>Illustration</a:t>
            </a:r>
          </a:p>
        </p:txBody>
      </p:sp>
      <p:sp>
        <p:nvSpPr>
          <p:cNvPr id="3" name="Content Placeholder 2">
            <a:extLst>
              <a:ext uri="{FF2B5EF4-FFF2-40B4-BE49-F238E27FC236}">
                <a16:creationId xmlns:a16="http://schemas.microsoft.com/office/drawing/2014/main" id="{F51996B0-9388-4CC4-87B1-571171BFAA5E}"/>
              </a:ext>
            </a:extLst>
          </p:cNvPr>
          <p:cNvSpPr>
            <a:spLocks noGrp="1"/>
          </p:cNvSpPr>
          <p:nvPr>
            <p:ph idx="1"/>
          </p:nvPr>
        </p:nvSpPr>
        <p:spPr/>
        <p:txBody>
          <a:bodyPr/>
          <a:lstStyle/>
          <a:p>
            <a:pPr marL="0" indent="0">
              <a:buNone/>
            </a:pPr>
            <a:r>
              <a:rPr lang="en-US" dirty="0">
                <a:solidFill>
                  <a:schemeClr val="accent3">
                    <a:lumMod val="75000"/>
                  </a:schemeClr>
                </a:solidFill>
              </a:rPr>
              <a:t>Important conversations are usually delivered in person. So imagine if a parent sent a text to relay the truth about the birds and the bees or a significant other snapchatted to ask for their love’s hand in marriage. In this digital age, life’s most important moments are being played out on our devices and </a:t>
            </a:r>
            <a:r>
              <a:rPr lang="en-US" dirty="0">
                <a:solidFill>
                  <a:srgbClr val="00B050"/>
                </a:solidFill>
              </a:rPr>
              <a:t>the author of “The Flight from Conversation,” Sherry Turkle, argues that people’s propensity for communicating digitally has come at a cost and she calls on us to do something about it.</a:t>
            </a:r>
            <a:r>
              <a:rPr lang="en-US" dirty="0">
                <a:solidFill>
                  <a:srgbClr val="00B0F0"/>
                </a:solidFill>
              </a:rPr>
              <a:t> Turkle employs anecdotal evidence and emotional appeal to persuade her audience that we are “alone together” and damaging important interpersonal communication through our technology usage. </a:t>
            </a:r>
            <a:endParaRPr lang="en-US" dirty="0">
              <a:solidFill>
                <a:srgbClr val="00B050"/>
              </a:solidFill>
            </a:endParaRPr>
          </a:p>
        </p:txBody>
      </p:sp>
      <p:sp>
        <p:nvSpPr>
          <p:cNvPr id="4" name="TextBox 3">
            <a:extLst>
              <a:ext uri="{FF2B5EF4-FFF2-40B4-BE49-F238E27FC236}">
                <a16:creationId xmlns:a16="http://schemas.microsoft.com/office/drawing/2014/main" id="{F66760FF-8411-4218-95AC-7B1F20CA019E}"/>
              </a:ext>
            </a:extLst>
          </p:cNvPr>
          <p:cNvSpPr txBox="1"/>
          <p:nvPr/>
        </p:nvSpPr>
        <p:spPr>
          <a:xfrm>
            <a:off x="1472943" y="5722107"/>
            <a:ext cx="9272953" cy="430887"/>
          </a:xfrm>
          <a:prstGeom prst="rect">
            <a:avLst/>
          </a:prstGeom>
          <a:noFill/>
        </p:spPr>
        <p:txBody>
          <a:bodyPr wrap="square" rtlCol="0">
            <a:spAutoFit/>
          </a:bodyPr>
          <a:lstStyle/>
          <a:p>
            <a:r>
              <a:rPr lang="en-US" sz="2200" dirty="0">
                <a:solidFill>
                  <a:schemeClr val="accent3">
                    <a:lumMod val="75000"/>
                  </a:schemeClr>
                </a:solidFill>
              </a:rPr>
              <a:t>Attention-getter </a:t>
            </a:r>
            <a:r>
              <a:rPr lang="en-US" sz="2200" dirty="0"/>
              <a:t>                   </a:t>
            </a:r>
            <a:r>
              <a:rPr lang="en-US" sz="2200" dirty="0">
                <a:solidFill>
                  <a:srgbClr val="00B050"/>
                </a:solidFill>
              </a:rPr>
              <a:t>Connecting sentence                 </a:t>
            </a:r>
            <a:r>
              <a:rPr lang="en-US" sz="2200" dirty="0">
                <a:solidFill>
                  <a:srgbClr val="00B0F0"/>
                </a:solidFill>
              </a:rPr>
              <a:t>Thesis statement</a:t>
            </a:r>
          </a:p>
        </p:txBody>
      </p:sp>
    </p:spTree>
    <p:extLst>
      <p:ext uri="{BB962C8B-B14F-4D97-AF65-F5344CB8AC3E}">
        <p14:creationId xmlns:p14="http://schemas.microsoft.com/office/powerpoint/2010/main" val="637405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8FA95-E661-45CD-9D60-C8B3B6ED405B}"/>
              </a:ext>
            </a:extLst>
          </p:cNvPr>
          <p:cNvSpPr>
            <a:spLocks noGrp="1"/>
          </p:cNvSpPr>
          <p:nvPr>
            <p:ph type="title"/>
          </p:nvPr>
        </p:nvSpPr>
        <p:spPr/>
        <p:txBody>
          <a:bodyPr/>
          <a:lstStyle/>
          <a:p>
            <a:r>
              <a:rPr lang="en-US" dirty="0"/>
              <a:t>Introductory Paragraph Example using   an </a:t>
            </a:r>
            <a:r>
              <a:rPr lang="en-US" dirty="0">
                <a:solidFill>
                  <a:srgbClr val="FFC000"/>
                </a:solidFill>
              </a:rPr>
              <a:t>Objective view of the debate</a:t>
            </a:r>
          </a:p>
        </p:txBody>
      </p:sp>
      <p:sp>
        <p:nvSpPr>
          <p:cNvPr id="3" name="Content Placeholder 2">
            <a:extLst>
              <a:ext uri="{FF2B5EF4-FFF2-40B4-BE49-F238E27FC236}">
                <a16:creationId xmlns:a16="http://schemas.microsoft.com/office/drawing/2014/main" id="{B59F6938-79A2-43B3-B0B7-07C7B916581D}"/>
              </a:ext>
            </a:extLst>
          </p:cNvPr>
          <p:cNvSpPr>
            <a:spLocks noGrp="1"/>
          </p:cNvSpPr>
          <p:nvPr>
            <p:ph idx="1"/>
          </p:nvPr>
        </p:nvSpPr>
        <p:spPr>
          <a:xfrm>
            <a:off x="984739" y="2015732"/>
            <a:ext cx="10070116" cy="3450613"/>
          </a:xfrm>
        </p:spPr>
        <p:txBody>
          <a:bodyPr>
            <a:noAutofit/>
          </a:bodyPr>
          <a:lstStyle/>
          <a:p>
            <a:pPr marL="0" indent="0">
              <a:buNone/>
            </a:pPr>
            <a:r>
              <a:rPr lang="en-US" sz="2300" dirty="0">
                <a:solidFill>
                  <a:schemeClr val="accent3">
                    <a:lumMod val="75000"/>
                  </a:schemeClr>
                </a:solidFill>
              </a:rPr>
              <a:t>These are controversial times and technology usage, believe it or not, is at the top of the list of controversies with the question of is technology hurting us or harming us? Many have inserted their oar into the turbulent waters of this debate.  </a:t>
            </a:r>
            <a:r>
              <a:rPr lang="en-US" sz="2300" dirty="0">
                <a:solidFill>
                  <a:srgbClr val="00B050"/>
                </a:solidFill>
              </a:rPr>
              <a:t>For instance, author of “The Flight from Conversation,” Sherry Turkle, argues that people’s propensity for communicating digitally has come at a cost and she calls on us to do something about it.</a:t>
            </a:r>
            <a:r>
              <a:rPr lang="en-US" sz="2300" dirty="0">
                <a:solidFill>
                  <a:srgbClr val="00B0F0"/>
                </a:solidFill>
              </a:rPr>
              <a:t> Turkle employs anecdotal evidence and emotional appeal to persuade her audience that we are “alone together” and damaging important interpersonal communication through our technology usage.</a:t>
            </a:r>
            <a:endParaRPr lang="en-US" sz="2300" dirty="0"/>
          </a:p>
        </p:txBody>
      </p:sp>
      <p:sp>
        <p:nvSpPr>
          <p:cNvPr id="4" name="TextBox 3">
            <a:extLst>
              <a:ext uri="{FF2B5EF4-FFF2-40B4-BE49-F238E27FC236}">
                <a16:creationId xmlns:a16="http://schemas.microsoft.com/office/drawing/2014/main" id="{52414AD0-CEA8-4E09-A1F0-2F375889FEBE}"/>
              </a:ext>
            </a:extLst>
          </p:cNvPr>
          <p:cNvSpPr txBox="1"/>
          <p:nvPr/>
        </p:nvSpPr>
        <p:spPr>
          <a:xfrm>
            <a:off x="1472943" y="5722107"/>
            <a:ext cx="9272953" cy="430887"/>
          </a:xfrm>
          <a:prstGeom prst="rect">
            <a:avLst/>
          </a:prstGeom>
          <a:noFill/>
        </p:spPr>
        <p:txBody>
          <a:bodyPr wrap="square" rtlCol="0">
            <a:spAutoFit/>
          </a:bodyPr>
          <a:lstStyle/>
          <a:p>
            <a:r>
              <a:rPr lang="en-US" sz="2200" dirty="0">
                <a:solidFill>
                  <a:schemeClr val="accent3">
                    <a:lumMod val="75000"/>
                  </a:schemeClr>
                </a:solidFill>
              </a:rPr>
              <a:t>Attention-getter </a:t>
            </a:r>
            <a:r>
              <a:rPr lang="en-US" sz="2200" dirty="0"/>
              <a:t>                   </a:t>
            </a:r>
            <a:r>
              <a:rPr lang="en-US" sz="2200" dirty="0">
                <a:solidFill>
                  <a:srgbClr val="00B050"/>
                </a:solidFill>
              </a:rPr>
              <a:t>Connecting sentence                 </a:t>
            </a:r>
            <a:r>
              <a:rPr lang="en-US" sz="2200" dirty="0">
                <a:solidFill>
                  <a:srgbClr val="00B0F0"/>
                </a:solidFill>
              </a:rPr>
              <a:t>Thesis statement</a:t>
            </a:r>
          </a:p>
        </p:txBody>
      </p:sp>
    </p:spTree>
    <p:extLst>
      <p:ext uri="{BB962C8B-B14F-4D97-AF65-F5344CB8AC3E}">
        <p14:creationId xmlns:p14="http://schemas.microsoft.com/office/powerpoint/2010/main" val="231055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810FB-3538-42E9-B96D-3CA5A377B887}"/>
              </a:ext>
            </a:extLst>
          </p:cNvPr>
          <p:cNvSpPr>
            <a:spLocks noGrp="1"/>
          </p:cNvSpPr>
          <p:nvPr>
            <p:ph type="title"/>
          </p:nvPr>
        </p:nvSpPr>
        <p:spPr/>
        <p:txBody>
          <a:bodyPr/>
          <a:lstStyle/>
          <a:p>
            <a:r>
              <a:rPr lang="en-US" dirty="0"/>
              <a:t>Topic sentences</a:t>
            </a:r>
          </a:p>
        </p:txBody>
      </p:sp>
      <p:sp>
        <p:nvSpPr>
          <p:cNvPr id="3" name="Content Placeholder 2">
            <a:extLst>
              <a:ext uri="{FF2B5EF4-FFF2-40B4-BE49-F238E27FC236}">
                <a16:creationId xmlns:a16="http://schemas.microsoft.com/office/drawing/2014/main" id="{A91E6358-4812-480C-919B-6B3B2670B236}"/>
              </a:ext>
            </a:extLst>
          </p:cNvPr>
          <p:cNvSpPr>
            <a:spLocks noGrp="1"/>
          </p:cNvSpPr>
          <p:nvPr>
            <p:ph idx="1"/>
          </p:nvPr>
        </p:nvSpPr>
        <p:spPr/>
        <p:txBody>
          <a:bodyPr>
            <a:normAutofit fontScale="92500" lnSpcReduction="20000"/>
          </a:bodyPr>
          <a:lstStyle/>
          <a:p>
            <a:pPr marL="0" indent="0">
              <a:buNone/>
            </a:pPr>
            <a:endParaRPr lang="en-US" dirty="0"/>
          </a:p>
          <a:p>
            <a:r>
              <a:rPr lang="en-US" dirty="0"/>
              <a:t>First off, Goleman’s use of personal anecdotes accurately supports his claim that technology comes at a cost: the loss of human interaction. </a:t>
            </a:r>
          </a:p>
          <a:p>
            <a:pPr marL="0" indent="0">
              <a:buNone/>
            </a:pPr>
            <a:endParaRPr lang="en-US" dirty="0"/>
          </a:p>
          <a:p>
            <a:r>
              <a:rPr lang="en-US" dirty="0"/>
              <a:t>Secondly, after Goleman sets the foundation of his claim through personal anecdotes, he uses scientific data to reinforce the structure of his argument. </a:t>
            </a:r>
          </a:p>
          <a:p>
            <a:endParaRPr lang="en-US" dirty="0"/>
          </a:p>
          <a:p>
            <a:r>
              <a:rPr lang="en-US" dirty="0"/>
              <a:t>Lastly, Goleman smartly employs scare tactics to emotionally move the audience to believe that our technology usage is harmful. </a:t>
            </a:r>
          </a:p>
          <a:p>
            <a:endParaRPr lang="en-US" dirty="0"/>
          </a:p>
        </p:txBody>
      </p:sp>
    </p:spTree>
    <p:extLst>
      <p:ext uri="{BB962C8B-B14F-4D97-AF65-F5344CB8AC3E}">
        <p14:creationId xmlns:p14="http://schemas.microsoft.com/office/powerpoint/2010/main" val="1497606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F2758-6C13-41F1-9C54-7B861CE1CD3B}"/>
              </a:ext>
            </a:extLst>
          </p:cNvPr>
          <p:cNvSpPr>
            <a:spLocks noGrp="1"/>
          </p:cNvSpPr>
          <p:nvPr>
            <p:ph type="title"/>
          </p:nvPr>
        </p:nvSpPr>
        <p:spPr>
          <a:xfrm>
            <a:off x="1175133" y="347319"/>
            <a:ext cx="9603275" cy="1049235"/>
          </a:xfrm>
        </p:spPr>
        <p:txBody>
          <a:bodyPr/>
          <a:lstStyle/>
          <a:p>
            <a:r>
              <a:rPr lang="en-US" dirty="0">
                <a:solidFill>
                  <a:schemeClr val="bg1">
                    <a:lumMod val="65000"/>
                  </a:schemeClr>
                </a:solidFill>
              </a:rPr>
              <a:t>Body paragraphs</a:t>
            </a:r>
            <a:r>
              <a:rPr lang="en-US" dirty="0">
                <a:solidFill>
                  <a:srgbClr val="FF0000"/>
                </a:solidFill>
              </a:rPr>
              <a:t>: Transitions</a:t>
            </a:r>
            <a:r>
              <a:rPr lang="en-US" dirty="0"/>
              <a:t>, </a:t>
            </a:r>
            <a:r>
              <a:rPr lang="en-US" dirty="0">
                <a:solidFill>
                  <a:srgbClr val="00B050"/>
                </a:solidFill>
              </a:rPr>
              <a:t>Give credit to the author</a:t>
            </a:r>
            <a:r>
              <a:rPr lang="en-US" dirty="0"/>
              <a:t>, &amp; </a:t>
            </a:r>
            <a:r>
              <a:rPr lang="en-US" dirty="0">
                <a:solidFill>
                  <a:srgbClr val="7030A0"/>
                </a:solidFill>
              </a:rPr>
              <a:t>ANALYSIS!</a:t>
            </a:r>
          </a:p>
        </p:txBody>
      </p:sp>
      <p:sp>
        <p:nvSpPr>
          <p:cNvPr id="3" name="Content Placeholder 2">
            <a:extLst>
              <a:ext uri="{FF2B5EF4-FFF2-40B4-BE49-F238E27FC236}">
                <a16:creationId xmlns:a16="http://schemas.microsoft.com/office/drawing/2014/main" id="{DB356961-23B8-403E-9E31-F598ABD44A58}"/>
              </a:ext>
            </a:extLst>
          </p:cNvPr>
          <p:cNvSpPr>
            <a:spLocks noGrp="1"/>
          </p:cNvSpPr>
          <p:nvPr>
            <p:ph idx="1"/>
          </p:nvPr>
        </p:nvSpPr>
        <p:spPr>
          <a:xfrm>
            <a:off x="233916" y="1973202"/>
            <a:ext cx="11738344" cy="4119254"/>
          </a:xfrm>
        </p:spPr>
        <p:txBody>
          <a:bodyPr>
            <a:normAutofit fontScale="92500" lnSpcReduction="10000"/>
          </a:bodyPr>
          <a:lstStyle/>
          <a:p>
            <a:pPr marL="0" indent="0">
              <a:buNone/>
            </a:pPr>
            <a:r>
              <a:rPr lang="en-US" u="sng" dirty="0">
                <a:solidFill>
                  <a:schemeClr val="bg1">
                    <a:lumMod val="65000"/>
                  </a:schemeClr>
                </a:solidFill>
              </a:rPr>
              <a:t>Topic Sentence</a:t>
            </a:r>
            <a:r>
              <a:rPr lang="en-US" dirty="0">
                <a:solidFill>
                  <a:schemeClr val="bg1">
                    <a:lumMod val="65000"/>
                  </a:schemeClr>
                </a:solidFill>
              </a:rPr>
              <a:t>: </a:t>
            </a:r>
            <a:r>
              <a:rPr lang="en-US" dirty="0">
                <a:solidFill>
                  <a:srgbClr val="FF0000"/>
                </a:solidFill>
              </a:rPr>
              <a:t>First off</a:t>
            </a:r>
            <a:r>
              <a:rPr lang="en-US" dirty="0"/>
              <a:t>, </a:t>
            </a:r>
            <a:r>
              <a:rPr lang="en-US" dirty="0">
                <a:solidFill>
                  <a:srgbClr val="00B050"/>
                </a:solidFill>
              </a:rPr>
              <a:t>Goleman’s</a:t>
            </a:r>
            <a:r>
              <a:rPr lang="en-US" dirty="0"/>
              <a:t> use of personal anecdotes accurately supports his claim that technology comes at a cost: the loss of human interaction. </a:t>
            </a:r>
          </a:p>
          <a:p>
            <a:pPr marL="0" indent="0">
              <a:buNone/>
            </a:pPr>
            <a:r>
              <a:rPr lang="en-US" u="sng" dirty="0">
                <a:solidFill>
                  <a:schemeClr val="bg1">
                    <a:lumMod val="65000"/>
                  </a:schemeClr>
                </a:solidFill>
              </a:rPr>
              <a:t>1st Example</a:t>
            </a:r>
            <a:r>
              <a:rPr lang="en-US" dirty="0">
                <a:solidFill>
                  <a:schemeClr val="bg1">
                    <a:lumMod val="65000"/>
                  </a:schemeClr>
                </a:solidFill>
              </a:rPr>
              <a:t>: </a:t>
            </a:r>
            <a:r>
              <a:rPr lang="en-US" dirty="0">
                <a:solidFill>
                  <a:srgbClr val="FF0000"/>
                </a:solidFill>
              </a:rPr>
              <a:t>For instance</a:t>
            </a:r>
            <a:r>
              <a:rPr lang="en-US" dirty="0"/>
              <a:t>, when </a:t>
            </a:r>
            <a:r>
              <a:rPr lang="en-US" dirty="0">
                <a:solidFill>
                  <a:srgbClr val="00B050"/>
                </a:solidFill>
              </a:rPr>
              <a:t>Goleman </a:t>
            </a:r>
            <a:r>
              <a:rPr lang="en-US" dirty="0"/>
              <a:t>describes his observation of a “mother…</a:t>
            </a:r>
          </a:p>
          <a:p>
            <a:pPr marL="0" indent="0">
              <a:buNone/>
            </a:pPr>
            <a:r>
              <a:rPr lang="en-US" u="sng" dirty="0">
                <a:solidFill>
                  <a:schemeClr val="bg1">
                    <a:lumMod val="65000"/>
                  </a:schemeClr>
                </a:solidFill>
              </a:rPr>
              <a:t>Follow-up Analysis</a:t>
            </a:r>
            <a:r>
              <a:rPr lang="en-US" dirty="0">
                <a:solidFill>
                  <a:schemeClr val="bg1">
                    <a:lumMod val="65000"/>
                  </a:schemeClr>
                </a:solidFill>
              </a:rPr>
              <a:t>: </a:t>
            </a:r>
            <a:r>
              <a:rPr lang="en-US" dirty="0">
                <a:solidFill>
                  <a:srgbClr val="00B050"/>
                </a:solidFill>
              </a:rPr>
              <a:t>Goleman’s</a:t>
            </a:r>
            <a:r>
              <a:rPr lang="en-US" dirty="0"/>
              <a:t> </a:t>
            </a:r>
            <a:r>
              <a:rPr lang="en-US" dirty="0">
                <a:solidFill>
                  <a:srgbClr val="7030A0"/>
                </a:solidFill>
              </a:rPr>
              <a:t>use of the word “absorbed” suggests that the mother is…and emphasizes his point that… Not only is this anecdote making a logical point, but also it elicits an emotional response from the reader.  He wants the reader to feel…so that…</a:t>
            </a:r>
          </a:p>
          <a:p>
            <a:pPr marL="0" indent="0">
              <a:buNone/>
            </a:pPr>
            <a:r>
              <a:rPr lang="en-US" dirty="0">
                <a:solidFill>
                  <a:schemeClr val="bg1">
                    <a:lumMod val="65000"/>
                  </a:schemeClr>
                </a:solidFill>
              </a:rPr>
              <a:t>2</a:t>
            </a:r>
            <a:r>
              <a:rPr lang="en-US" baseline="30000" dirty="0">
                <a:solidFill>
                  <a:schemeClr val="bg1">
                    <a:lumMod val="65000"/>
                  </a:schemeClr>
                </a:solidFill>
              </a:rPr>
              <a:t>nd</a:t>
            </a:r>
            <a:r>
              <a:rPr lang="en-US" dirty="0">
                <a:solidFill>
                  <a:schemeClr val="bg1">
                    <a:lumMod val="65000"/>
                  </a:schemeClr>
                </a:solidFill>
              </a:rPr>
              <a:t> Example: </a:t>
            </a:r>
            <a:r>
              <a:rPr lang="en-US" dirty="0">
                <a:solidFill>
                  <a:srgbClr val="FF0000"/>
                </a:solidFill>
              </a:rPr>
              <a:t>Another</a:t>
            </a:r>
            <a:r>
              <a:rPr lang="en-US" dirty="0"/>
              <a:t> anecdote that provides airtight evidence for </a:t>
            </a:r>
            <a:r>
              <a:rPr lang="en-US" dirty="0">
                <a:solidFill>
                  <a:srgbClr val="00B050"/>
                </a:solidFill>
              </a:rPr>
              <a:t>Goleman’s </a:t>
            </a:r>
            <a:r>
              <a:rPr lang="en-US" dirty="0"/>
              <a:t>belief is the story of the “desultory conversation” held between a group of sorority sisters…</a:t>
            </a:r>
          </a:p>
          <a:p>
            <a:pPr marL="0" indent="0">
              <a:buNone/>
            </a:pPr>
            <a:r>
              <a:rPr lang="en-US" dirty="0">
                <a:solidFill>
                  <a:schemeClr val="bg1">
                    <a:lumMod val="65000"/>
                  </a:schemeClr>
                </a:solidFill>
              </a:rPr>
              <a:t>Follow-up Analysis: </a:t>
            </a:r>
            <a:r>
              <a:rPr lang="en-US" dirty="0">
                <a:solidFill>
                  <a:srgbClr val="00B050"/>
                </a:solidFill>
              </a:rPr>
              <a:t>Goleman</a:t>
            </a:r>
            <a:r>
              <a:rPr lang="en-US" dirty="0">
                <a:solidFill>
                  <a:schemeClr val="bg1">
                    <a:lumMod val="65000"/>
                  </a:schemeClr>
                </a:solidFill>
              </a:rPr>
              <a:t> </a:t>
            </a:r>
            <a:r>
              <a:rPr lang="en-US" dirty="0"/>
              <a:t>purposefully uses the word “desultory to show that… </a:t>
            </a:r>
            <a:r>
              <a:rPr lang="en-US" dirty="0">
                <a:solidFill>
                  <a:srgbClr val="FF0000"/>
                </a:solidFill>
              </a:rPr>
              <a:t>In addition to </a:t>
            </a:r>
            <a:r>
              <a:rPr lang="en-US" dirty="0"/>
              <a:t>this, </a:t>
            </a:r>
            <a:r>
              <a:rPr lang="en-US" dirty="0">
                <a:solidFill>
                  <a:srgbClr val="00B050"/>
                </a:solidFill>
              </a:rPr>
              <a:t>he </a:t>
            </a:r>
            <a:r>
              <a:rPr lang="en-US" dirty="0">
                <a:solidFill>
                  <a:srgbClr val="7030A0"/>
                </a:solidFill>
              </a:rPr>
              <a:t>vividly captures their conversation in order to show that… The retelling of this incident reinforces </a:t>
            </a:r>
            <a:r>
              <a:rPr lang="en-US" dirty="0">
                <a:solidFill>
                  <a:srgbClr val="00B050"/>
                </a:solidFill>
              </a:rPr>
              <a:t>Goleman’s </a:t>
            </a:r>
            <a:r>
              <a:rPr lang="en-US" dirty="0">
                <a:solidFill>
                  <a:srgbClr val="7030A0"/>
                </a:solidFill>
              </a:rPr>
              <a:t>idea that…   , which gives power to </a:t>
            </a:r>
            <a:r>
              <a:rPr lang="en-US" dirty="0">
                <a:solidFill>
                  <a:srgbClr val="00B050"/>
                </a:solidFill>
              </a:rPr>
              <a:t>his</a:t>
            </a:r>
            <a:r>
              <a:rPr lang="en-US" dirty="0">
                <a:solidFill>
                  <a:srgbClr val="7030A0"/>
                </a:solidFill>
              </a:rPr>
              <a:t> claim. </a:t>
            </a:r>
          </a:p>
        </p:txBody>
      </p:sp>
    </p:spTree>
    <p:extLst>
      <p:ext uri="{BB962C8B-B14F-4D97-AF65-F5344CB8AC3E}">
        <p14:creationId xmlns:p14="http://schemas.microsoft.com/office/powerpoint/2010/main" val="2605924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A5A26-9781-4BF1-9489-B46D9645FD86}"/>
              </a:ext>
            </a:extLst>
          </p:cNvPr>
          <p:cNvSpPr>
            <a:spLocks noGrp="1"/>
          </p:cNvSpPr>
          <p:nvPr>
            <p:ph type="title"/>
          </p:nvPr>
        </p:nvSpPr>
        <p:spPr/>
        <p:txBody>
          <a:bodyPr/>
          <a:lstStyle/>
          <a:p>
            <a:r>
              <a:rPr lang="en-US" dirty="0"/>
              <a:t>RAISE MAJOR POINTS BEFORE CONCLUDING SENTENCE</a:t>
            </a:r>
          </a:p>
        </p:txBody>
      </p:sp>
      <p:sp>
        <p:nvSpPr>
          <p:cNvPr id="3" name="Content Placeholder 2">
            <a:extLst>
              <a:ext uri="{FF2B5EF4-FFF2-40B4-BE49-F238E27FC236}">
                <a16:creationId xmlns:a16="http://schemas.microsoft.com/office/drawing/2014/main" id="{2B81E515-0893-4284-9AB9-9EC4CF922765}"/>
              </a:ext>
            </a:extLst>
          </p:cNvPr>
          <p:cNvSpPr>
            <a:spLocks noGrp="1"/>
          </p:cNvSpPr>
          <p:nvPr>
            <p:ph idx="1"/>
          </p:nvPr>
        </p:nvSpPr>
        <p:spPr/>
        <p:txBody>
          <a:bodyPr/>
          <a:lstStyle/>
          <a:p>
            <a:r>
              <a:rPr lang="en-US" dirty="0">
                <a:solidFill>
                  <a:srgbClr val="FF0000"/>
                </a:solidFill>
              </a:rPr>
              <a:t>All of these anecdotes combined </a:t>
            </a:r>
            <a:r>
              <a:rPr lang="en-US" dirty="0"/>
              <a:t>provide a solid body of evidence for</a:t>
            </a:r>
            <a:r>
              <a:rPr lang="en-US" dirty="0">
                <a:solidFill>
                  <a:srgbClr val="00B050"/>
                </a:solidFill>
              </a:rPr>
              <a:t> Goleman’s </a:t>
            </a:r>
            <a:r>
              <a:rPr lang="en-US" dirty="0"/>
              <a:t>claim that technology is “disrupting” our human connections. </a:t>
            </a:r>
            <a:r>
              <a:rPr lang="en-US" dirty="0">
                <a:solidFill>
                  <a:srgbClr val="00B050"/>
                </a:solidFill>
              </a:rPr>
              <a:t>He</a:t>
            </a:r>
            <a:r>
              <a:rPr lang="en-US" dirty="0"/>
              <a:t> is keenly appealing to the reader’s sense of logic to convince us. In light of this evidence, the reader views </a:t>
            </a:r>
            <a:r>
              <a:rPr lang="en-US" dirty="0">
                <a:solidFill>
                  <a:srgbClr val="00B050"/>
                </a:solidFill>
              </a:rPr>
              <a:t>Goleman</a:t>
            </a:r>
            <a:r>
              <a:rPr lang="en-US" dirty="0"/>
              <a:t> as a expert; consequently, the reader reflects on his or her own habits and losses due to technology, which is exactly </a:t>
            </a:r>
            <a:r>
              <a:rPr lang="en-US" dirty="0">
                <a:solidFill>
                  <a:srgbClr val="00B050"/>
                </a:solidFill>
              </a:rPr>
              <a:t>Goleman’s</a:t>
            </a:r>
            <a:r>
              <a:rPr lang="en-US" dirty="0"/>
              <a:t> purpose.</a:t>
            </a:r>
            <a:r>
              <a:rPr lang="en-US" dirty="0">
                <a:solidFill>
                  <a:srgbClr val="00B050"/>
                </a:solidFill>
              </a:rPr>
              <a:t> Goleman </a:t>
            </a:r>
            <a:r>
              <a:rPr lang="en-US" dirty="0"/>
              <a:t>makes huge gains through his use of anecdotes to effectively build his argument and persuade his audience. </a:t>
            </a:r>
          </a:p>
          <a:p>
            <a:endParaRPr lang="en-US" dirty="0"/>
          </a:p>
        </p:txBody>
      </p:sp>
    </p:spTree>
    <p:extLst>
      <p:ext uri="{BB962C8B-B14F-4D97-AF65-F5344CB8AC3E}">
        <p14:creationId xmlns:p14="http://schemas.microsoft.com/office/powerpoint/2010/main" val="420780928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571</TotalTime>
  <Words>743</Words>
  <Application>Microsoft Office PowerPoint</Application>
  <PresentationFormat>Widescreen</PresentationFormat>
  <Paragraphs>31</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Gill Sans MT</vt:lpstr>
      <vt:lpstr>Gallery</vt:lpstr>
      <vt:lpstr>Writing feedback</vt:lpstr>
      <vt:lpstr>Introductory paragraph structure</vt:lpstr>
      <vt:lpstr>Introductory Paragraph Example using  a global statement</vt:lpstr>
      <vt:lpstr>Introductory Paragraph Example using   an Illustration</vt:lpstr>
      <vt:lpstr>Introductory Paragraph Example using   an Objective view of the debate</vt:lpstr>
      <vt:lpstr>Topic sentences</vt:lpstr>
      <vt:lpstr>Body paragraphs: Transitions, Give credit to the author, &amp; ANALYSIS!</vt:lpstr>
      <vt:lpstr>RAISE MAJOR POINTS BEFORE CONCLUDING SENTENCE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feedback</dc:title>
  <dc:creator>TRIVELLONI, KAREN</dc:creator>
  <cp:lastModifiedBy>TRIVELLONI, KAREN</cp:lastModifiedBy>
  <cp:revision>19</cp:revision>
  <dcterms:created xsi:type="dcterms:W3CDTF">2017-12-12T18:12:23Z</dcterms:created>
  <dcterms:modified xsi:type="dcterms:W3CDTF">2019-03-26T12:47:20Z</dcterms:modified>
</cp:coreProperties>
</file>