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61AE1-B071-48F0-9B88-B0F524BE4F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9F1CEE-2FAC-407E-B93D-FD426DF257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Rhetorical analysis essay</a:t>
            </a:r>
          </a:p>
        </p:txBody>
      </p:sp>
    </p:spTree>
    <p:extLst>
      <p:ext uri="{BB962C8B-B14F-4D97-AF65-F5344CB8AC3E}">
        <p14:creationId xmlns:p14="http://schemas.microsoft.com/office/powerpoint/2010/main" val="2369220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810FB-3538-42E9-B96D-3CA5A377B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sentences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E6358-4812-480C-919B-6B3B2670B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First off, Goleman’s use of personal anecdotes accurately supports his claim that technology comes at a cost: the loss of human interaction.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Secondly, after Goleman sets the foundation of his claim through personal anecdotes, he uses scientific data to reinforce the structure of his argument. </a:t>
            </a:r>
          </a:p>
          <a:p>
            <a:endParaRPr lang="en-US" dirty="0"/>
          </a:p>
          <a:p>
            <a:r>
              <a:rPr lang="en-US" dirty="0"/>
              <a:t>Lastly, Goleman smartly employs scare tactics to emotionally move the audience to believe that our technology usage is harmful.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606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2758-6C13-41F1-9C54-7B861CE1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133" y="347319"/>
            <a:ext cx="9603275" cy="1049235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Body paragraphs</a:t>
            </a:r>
            <a:r>
              <a:rPr lang="en-US" dirty="0">
                <a:solidFill>
                  <a:srgbClr val="FF0000"/>
                </a:solidFill>
              </a:rPr>
              <a:t>: Transitions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Give credit to the author</a:t>
            </a:r>
            <a:r>
              <a:rPr lang="en-US" dirty="0"/>
              <a:t>, &amp; </a:t>
            </a:r>
            <a:r>
              <a:rPr lang="en-US" dirty="0">
                <a:solidFill>
                  <a:srgbClr val="7030A0"/>
                </a:solidFill>
              </a:rPr>
              <a:t>ANALYSIS!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56961-23B8-403E-9E31-F598ABD44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916" y="1973202"/>
            <a:ext cx="11738344" cy="41192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Topic Sentence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First off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Goleman’s</a:t>
            </a:r>
            <a:r>
              <a:rPr lang="en-US" dirty="0"/>
              <a:t> use of personal anecdotes accurately supports his claim that technology comes at a cost: the loss of human interaction. </a:t>
            </a:r>
          </a:p>
          <a:p>
            <a:pPr marL="0" indent="0">
              <a:buNone/>
            </a:pP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1st Example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For instance</a:t>
            </a:r>
            <a:r>
              <a:rPr lang="en-US" dirty="0"/>
              <a:t>, when </a:t>
            </a:r>
            <a:r>
              <a:rPr lang="en-US" dirty="0">
                <a:solidFill>
                  <a:srgbClr val="00B050"/>
                </a:solidFill>
              </a:rPr>
              <a:t>Goleman </a:t>
            </a:r>
            <a:r>
              <a:rPr lang="en-US" dirty="0"/>
              <a:t>describes his observation of a “mother…</a:t>
            </a:r>
          </a:p>
          <a:p>
            <a:pPr marL="0" indent="0">
              <a:buNone/>
            </a:pP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Follow-up Analysis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</a:t>
            </a:r>
            <a:r>
              <a:rPr lang="en-US" dirty="0">
                <a:solidFill>
                  <a:srgbClr val="00B050"/>
                </a:solidFill>
              </a:rPr>
              <a:t>Goleman’s</a:t>
            </a:r>
            <a:r>
              <a:rPr lang="en-US" dirty="0"/>
              <a:t> </a:t>
            </a:r>
            <a:r>
              <a:rPr lang="en-US" dirty="0">
                <a:solidFill>
                  <a:srgbClr val="7030A0"/>
                </a:solidFill>
              </a:rPr>
              <a:t>use of the word “absorbed” suggests that the mother is…and emphasizes his point that… Not only is this anecdote making a logical point, but also it elicits an emotional response from the reader.  He wants the reader to feel…so that…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nd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Example: </a:t>
            </a:r>
            <a:r>
              <a:rPr lang="en-US" dirty="0">
                <a:solidFill>
                  <a:srgbClr val="FF0000"/>
                </a:solidFill>
              </a:rPr>
              <a:t>Another</a:t>
            </a:r>
            <a:r>
              <a:rPr lang="en-US" dirty="0"/>
              <a:t> anecdote that provides airtight evidence for </a:t>
            </a:r>
            <a:r>
              <a:rPr lang="en-US" dirty="0">
                <a:solidFill>
                  <a:srgbClr val="00B050"/>
                </a:solidFill>
              </a:rPr>
              <a:t>Goleman’s </a:t>
            </a:r>
            <a:r>
              <a:rPr lang="en-US" dirty="0"/>
              <a:t>belief is the story of the “desultory conversation” held between a group of sorority sisters…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Follow-up Analysis: </a:t>
            </a:r>
            <a:r>
              <a:rPr lang="en-US" dirty="0">
                <a:solidFill>
                  <a:srgbClr val="00B050"/>
                </a:solidFill>
              </a:rPr>
              <a:t>Goleman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/>
              <a:t>purposefully uses the word “desultory to show that… </a:t>
            </a:r>
            <a:r>
              <a:rPr lang="en-US" dirty="0">
                <a:solidFill>
                  <a:srgbClr val="FF0000"/>
                </a:solidFill>
              </a:rPr>
              <a:t>In addition to </a:t>
            </a:r>
            <a:r>
              <a:rPr lang="en-US" dirty="0"/>
              <a:t>this, </a:t>
            </a:r>
            <a:r>
              <a:rPr lang="en-US" dirty="0">
                <a:solidFill>
                  <a:srgbClr val="00B050"/>
                </a:solidFill>
              </a:rPr>
              <a:t>he </a:t>
            </a:r>
            <a:r>
              <a:rPr lang="en-US" dirty="0">
                <a:solidFill>
                  <a:srgbClr val="7030A0"/>
                </a:solidFill>
              </a:rPr>
              <a:t>vividly captures their conversation in order to show that… The retelling of this incident reinforces </a:t>
            </a:r>
            <a:r>
              <a:rPr lang="en-US" dirty="0">
                <a:solidFill>
                  <a:srgbClr val="00B050"/>
                </a:solidFill>
              </a:rPr>
              <a:t>Goleman’s </a:t>
            </a:r>
            <a:r>
              <a:rPr lang="en-US" dirty="0">
                <a:solidFill>
                  <a:srgbClr val="7030A0"/>
                </a:solidFill>
              </a:rPr>
              <a:t>idea that…   , which gives power to </a:t>
            </a:r>
            <a:r>
              <a:rPr lang="en-US" dirty="0">
                <a:solidFill>
                  <a:srgbClr val="00B050"/>
                </a:solidFill>
              </a:rPr>
              <a:t>his</a:t>
            </a:r>
            <a:r>
              <a:rPr lang="en-US" dirty="0">
                <a:solidFill>
                  <a:srgbClr val="7030A0"/>
                </a:solidFill>
              </a:rPr>
              <a:t> claim. </a:t>
            </a:r>
          </a:p>
        </p:txBody>
      </p:sp>
    </p:spTree>
    <p:extLst>
      <p:ext uri="{BB962C8B-B14F-4D97-AF65-F5344CB8AC3E}">
        <p14:creationId xmlns:p14="http://schemas.microsoft.com/office/powerpoint/2010/main" val="260592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5A26-9781-4BF1-9489-B46D9645F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RAISE MAJOR POINTS BEFORE CONCLUDING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1E515-0893-4284-9AB9-9EC4CF922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All of these anecdotes combined </a:t>
            </a:r>
            <a:r>
              <a:rPr lang="en-US" dirty="0"/>
              <a:t>provide a solid body of evidence for</a:t>
            </a:r>
            <a:r>
              <a:rPr lang="en-US" dirty="0">
                <a:solidFill>
                  <a:srgbClr val="00B050"/>
                </a:solidFill>
              </a:rPr>
              <a:t> Goleman’s </a:t>
            </a:r>
            <a:r>
              <a:rPr lang="en-US" dirty="0"/>
              <a:t>claim that technology is “disrupting” our human connections. </a:t>
            </a:r>
            <a:r>
              <a:rPr lang="en-US" dirty="0">
                <a:solidFill>
                  <a:srgbClr val="00B050"/>
                </a:solidFill>
              </a:rPr>
              <a:t>He</a:t>
            </a:r>
            <a:r>
              <a:rPr lang="en-US" dirty="0"/>
              <a:t> is keenly appealing to the reader’s sense of logic to convince us. In light of this evidence, the reader views </a:t>
            </a:r>
            <a:r>
              <a:rPr lang="en-US" dirty="0">
                <a:solidFill>
                  <a:srgbClr val="00B050"/>
                </a:solidFill>
              </a:rPr>
              <a:t>Goleman</a:t>
            </a:r>
            <a:r>
              <a:rPr lang="en-US" dirty="0"/>
              <a:t> as a expert; consequently, the reader reflects on his or her own habits and losses due to technology, which is exactly </a:t>
            </a:r>
            <a:r>
              <a:rPr lang="en-US" dirty="0">
                <a:solidFill>
                  <a:srgbClr val="00B050"/>
                </a:solidFill>
              </a:rPr>
              <a:t>Goleman’s</a:t>
            </a:r>
            <a:r>
              <a:rPr lang="en-US" dirty="0"/>
              <a:t> purpose.</a:t>
            </a:r>
            <a:r>
              <a:rPr lang="en-US" dirty="0">
                <a:solidFill>
                  <a:srgbClr val="00B050"/>
                </a:solidFill>
              </a:rPr>
              <a:t> Goleman </a:t>
            </a:r>
            <a:r>
              <a:rPr lang="en-US" dirty="0"/>
              <a:t>makes huge gains through his use of anecdotes to effectively build his argument and persuade his audience.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0928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511</TotalTime>
  <Words>368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Writing feedback</vt:lpstr>
      <vt:lpstr>Topic sentences</vt:lpstr>
      <vt:lpstr>Body paragraphs: Transitions, Give credit to the author, &amp; ANALYSIS!</vt:lpstr>
      <vt:lpstr>RAISE MAJOR POINTS BEFORE CONCLUDING SENTENCE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feedback</dc:title>
  <dc:creator>TRIVELLONI, KAREN</dc:creator>
  <cp:lastModifiedBy>TRIVELLONI, KAREN</cp:lastModifiedBy>
  <cp:revision>12</cp:revision>
  <dcterms:created xsi:type="dcterms:W3CDTF">2017-12-12T18:12:23Z</dcterms:created>
  <dcterms:modified xsi:type="dcterms:W3CDTF">2017-12-15T19:30:34Z</dcterms:modified>
</cp:coreProperties>
</file>