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4" r:id="rId3"/>
    <p:sldId id="354" r:id="rId4"/>
    <p:sldId id="371" r:id="rId5"/>
    <p:sldId id="353" r:id="rId6"/>
    <p:sldId id="337" r:id="rId7"/>
    <p:sldId id="336" r:id="rId8"/>
    <p:sldId id="338" r:id="rId9"/>
    <p:sldId id="352" r:id="rId10"/>
    <p:sldId id="339" r:id="rId11"/>
    <p:sldId id="355" r:id="rId12"/>
    <p:sldId id="360" r:id="rId13"/>
    <p:sldId id="361" r:id="rId14"/>
    <p:sldId id="370" r:id="rId15"/>
    <p:sldId id="357" r:id="rId16"/>
    <p:sldId id="342" r:id="rId17"/>
    <p:sldId id="359" r:id="rId18"/>
    <p:sldId id="368" r:id="rId19"/>
    <p:sldId id="356" r:id="rId20"/>
    <p:sldId id="369" r:id="rId21"/>
    <p:sldId id="344" r:id="rId22"/>
    <p:sldId id="348" r:id="rId23"/>
    <p:sldId id="335" r:id="rId24"/>
    <p:sldId id="350" r:id="rId25"/>
    <p:sldId id="372" r:id="rId26"/>
    <p:sldId id="363" r:id="rId27"/>
    <p:sldId id="349" r:id="rId28"/>
    <p:sldId id="362" r:id="rId29"/>
    <p:sldId id="367" r:id="rId30"/>
    <p:sldId id="364" r:id="rId31"/>
    <p:sldId id="365" r:id="rId32"/>
    <p:sldId id="36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B5C115-C7D2-FD43-BDCF-B31E3370C50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DE8280-D653-E54B-B5EC-F9B1FCD65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78CB45-F108-BE40-B9F3-BB4CD90F947B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83D738-F5AC-E344-8EEA-7C7CAAE58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2298E83-3178-6F44-961F-9098CFF1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75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213F-AA7A-244F-9D94-B8FBA5B68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17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5405-DF55-414F-92F3-863E08AFD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18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891D-702B-4843-ADE6-8594D6C4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63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413B-238A-6C45-AC76-97CBE3CE9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14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5694-5048-8540-B3BA-C0ED240D5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84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7609-A81C-9842-96A0-4A4ECBCB1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18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D998-93F2-D84D-AAB1-238F368F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569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E238E-A15A-9347-9A19-146E5523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66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1C56-2A49-0C4A-AE47-50EB5EE2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08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294B-F545-9843-82BF-DB3CA8935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01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DFF80062-0D4F-FB48-86B0-C56A64EA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hetoric aristotle front.jpg"/>
          <p:cNvPicPr>
            <a:picLocks noChangeAspect="1"/>
          </p:cNvPicPr>
          <p:nvPr userDrawn="1"/>
        </p:nvPicPr>
        <p:blipFill rotWithShape="1"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  <a14:imgEffect>
                      <a14:artisticPaintStrok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8408" r="16845" b="15714"/>
          <a:stretch/>
        </p:blipFill>
        <p:spPr>
          <a:xfrm>
            <a:off x="7992803" y="5217459"/>
            <a:ext cx="998797" cy="148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801" r:id="rId8"/>
    <p:sldLayoutId id="2147483802" r:id="rId9"/>
    <p:sldLayoutId id="2147483798" r:id="rId10"/>
    <p:sldLayoutId id="2147483799" r:id="rId11"/>
  </p:sldLayoutIdLst>
  <p:transition spd="slow">
    <p:push dir="u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American Typewriter"/>
          <a:ea typeface="ＭＳ Ｐゴシック" charset="0"/>
          <a:cs typeface="American Typewrite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ichardlfloyd.com/2012/01/28/confused-interpreting-your-congregations-number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6HNKqffU3Cc&amp;index=2&amp;list=PLUt_PBZQzj_D7wPfnSX-m9Ho1pfcq_Cg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FeCz5fy02JE&amp;list=PLDnR6PHxO7EfIOTMJvdeVsK0NEwiCeZ3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mericanrhetoric.com/speeches/barackobama/barackobamasyrianation.ht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YhtuMrMVJ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3Fy3Q70fg" TargetMode="External"/><Relationship Id="rId2" Type="http://schemas.openxmlformats.org/officeDocument/2006/relationships/hyperlink" Target="https://www.youtube.com/watch?v=ltun92Dfn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8062" y="2209800"/>
            <a:ext cx="7069138" cy="182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8800" dirty="0">
                <a:solidFill>
                  <a:srgbClr val="800000"/>
                </a:solidFill>
                <a:latin typeface="American Typewriter"/>
                <a:cs typeface="American Typewriter"/>
              </a:rPr>
              <a:t>Rhetorical </a:t>
            </a:r>
            <a:br>
              <a:rPr lang="en-US" sz="8800" dirty="0">
                <a:solidFill>
                  <a:srgbClr val="800000"/>
                </a:solidFill>
                <a:latin typeface="American Typewriter"/>
                <a:cs typeface="American Typewriter"/>
              </a:rPr>
            </a:br>
            <a:r>
              <a:rPr lang="en-US" sz="8800" dirty="0">
                <a:solidFill>
                  <a:srgbClr val="800000"/>
                </a:solidFill>
                <a:latin typeface="American Typewriter"/>
                <a:cs typeface="American Typewriter"/>
              </a:rPr>
              <a:t>Appeals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9575" y="4038600"/>
            <a:ext cx="5711825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ETHOS, PATHOS &amp; LOGOS</a:t>
            </a:r>
          </a:p>
        </p:txBody>
      </p:sp>
      <p:pic>
        <p:nvPicPr>
          <p:cNvPr id="3" name="Picture 2" descr="rhetoric aristotle front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intStrok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8408" r="16845" b="15714"/>
          <a:stretch/>
        </p:blipFill>
        <p:spPr>
          <a:xfrm>
            <a:off x="6738471" y="3160059"/>
            <a:ext cx="2226235" cy="331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7663" y="1828800"/>
            <a:ext cx="6154737" cy="18272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200" dirty="0"/>
              <a:t>PRACTICE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828800"/>
            <a:ext cx="5711825" cy="15240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Assess Yourself!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596483" y="3886200"/>
            <a:ext cx="60399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Calibri"/>
                <a:cs typeface="Calibri"/>
              </a:rPr>
              <a:t>Which rhetorical appeals are being used </a:t>
            </a:r>
          </a:p>
          <a:p>
            <a:pPr algn="ctr"/>
            <a:r>
              <a:rPr lang="en-US" sz="2800" dirty="0">
                <a:latin typeface="Calibri"/>
                <a:cs typeface="Calibri"/>
              </a:rPr>
              <a:t>in the following advertisements?</a:t>
            </a:r>
          </a:p>
        </p:txBody>
      </p:sp>
    </p:spTree>
    <p:extLst>
      <p:ext uri="{BB962C8B-B14F-4D97-AF65-F5344CB8AC3E}">
        <p14:creationId xmlns:p14="http://schemas.microsoft.com/office/powerpoint/2010/main" val="20037714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3" name="Picture 2" descr="appeals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56" y="1965350"/>
            <a:ext cx="6400800" cy="35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5562600"/>
            <a:ext cx="10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Logos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66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4572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5" name="Picture 4" descr="appeals 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172200" cy="415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38600" y="5725180"/>
            <a:ext cx="11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17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6096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4" name="Picture 3" descr="appeals 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56" y="1752600"/>
            <a:ext cx="5943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715000"/>
            <a:ext cx="315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Ethos, Logos, Pathos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23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318" y="5725180"/>
            <a:ext cx="11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appeals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37959"/>
            <a:ext cx="5486400" cy="39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28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4" name="Picture 3" descr="appeals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286000"/>
            <a:ext cx="5276850" cy="249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5562600"/>
            <a:ext cx="10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Logos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455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4" name="Picture 3" descr="appeals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56" y="1990654"/>
            <a:ext cx="6019800" cy="361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0" y="5562600"/>
            <a:ext cx="21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Pathos, Logos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7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6096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3" name="Picture 2" descr="appeals 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715000" cy="408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0406" y="5638800"/>
            <a:ext cx="317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Pathos, Logos, Ethos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43600" y="5181600"/>
            <a:ext cx="914400" cy="685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7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562600"/>
            <a:ext cx="21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Pathos, Logos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appeal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94" y="1986574"/>
            <a:ext cx="5540172" cy="357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263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4" name="Picture 3" descr="appeals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48870"/>
            <a:ext cx="3505504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05600" y="2362200"/>
            <a:ext cx="1270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Ethos, </a:t>
            </a:r>
          </a:p>
          <a:p>
            <a:r>
              <a:rPr lang="en-US" sz="2800" dirty="0">
                <a:latin typeface="Calibri"/>
                <a:cs typeface="Calibri"/>
              </a:rPr>
              <a:t>Pathos, </a:t>
            </a:r>
          </a:p>
          <a:p>
            <a:r>
              <a:rPr lang="en-US" sz="2800" dirty="0">
                <a:latin typeface="Calibri"/>
                <a:cs typeface="Calibri"/>
              </a:rPr>
              <a:t>Logos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79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  <a:cs typeface="+mj-cs"/>
              </a:rPr>
              <a:t>What is rhetoric?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0866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 </a:t>
            </a:r>
            <a:r>
              <a:rPr lang="en-US" sz="3200" dirty="0"/>
              <a:t>The art of using language to persuade, influence beliefs, and achieve a desired purpose</a:t>
            </a:r>
          </a:p>
          <a:p>
            <a:pPr marL="0" indent="0" eaLnBrk="1" hangingPunct="1">
              <a:buNone/>
            </a:pPr>
            <a:endParaRPr lang="en-US" sz="3200" dirty="0">
              <a:latin typeface="Franklin Gothic Book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48204" y="3733800"/>
            <a:ext cx="48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800000"/>
                </a:solidFill>
                <a:latin typeface="Calibri"/>
                <a:cs typeface="Calibri"/>
              </a:rPr>
              <a:t>Why must we learn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FCBFF-AE8C-4747-AABF-954FEBC09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4051" y="4122942"/>
            <a:ext cx="2596896" cy="171907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84907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918" y="2895600"/>
            <a:ext cx="1180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Pathos </a:t>
            </a:r>
          </a:p>
          <a:p>
            <a:r>
              <a:rPr lang="en-US" sz="2800" dirty="0">
                <a:latin typeface="Calibri"/>
                <a:cs typeface="Calibri"/>
              </a:rPr>
              <a:t>Logos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appeal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58936"/>
            <a:ext cx="3505200" cy="452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066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4" name="Picture 3" descr="appeals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3100"/>
            <a:ext cx="72390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9006" y="5638800"/>
            <a:ext cx="317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Ethos, Pathos, Logos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82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Ethos, Pathos, Logos?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010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How about in these television commercials?</a:t>
            </a:r>
          </a:p>
          <a:p>
            <a:r>
              <a:rPr lang="en-US" sz="1400" dirty="0">
                <a:latin typeface="Franklin Gothic Book" charset="0"/>
                <a:hlinkClick r:id="rId2"/>
              </a:rPr>
              <a:t>https://www.youtube.com/watch?v=6HNKqffU3Cc&amp;index=2&amp;list=PLUt_PBZQzj_D7wPfnSX-m9Ho1pfcq_CgG</a:t>
            </a:r>
            <a:endParaRPr lang="en-US" sz="1400" dirty="0">
              <a:latin typeface="Franklin Gothic Book" charset="0"/>
            </a:endParaRPr>
          </a:p>
          <a:p>
            <a:endParaRPr lang="en-US" sz="3200" dirty="0">
              <a:latin typeface="Franklin Gothic Book" charset="0"/>
            </a:endParaRPr>
          </a:p>
        </p:txBody>
      </p:sp>
      <p:pic>
        <p:nvPicPr>
          <p:cNvPr id="3" name="Picture 2" descr="all state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b="2754"/>
          <a:stretch/>
        </p:blipFill>
        <p:spPr>
          <a:xfrm>
            <a:off x="2895600" y="2895600"/>
            <a:ext cx="407584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80254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4363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Watch It!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848600" cy="1264024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800000"/>
              </a:solidFill>
              <a:latin typeface="Franklin Gothic Book" charset="0"/>
              <a:hlinkClick r:id="rId2"/>
            </a:endParaRPr>
          </a:p>
          <a:p>
            <a:pPr eaLnBrk="1" hangingPunct="1"/>
            <a:r>
              <a:rPr lang="en-US" sz="1400" dirty="0">
                <a:solidFill>
                  <a:srgbClr val="800000"/>
                </a:solidFill>
                <a:latin typeface="Franklin Gothic Book" charset="0"/>
                <a:hlinkClick r:id="rId2"/>
              </a:rPr>
              <a:t>https://www.youtube.com/watch?v=FeCz5fy02JE&amp;list=PLDnR6PHxO7EfIOTMJvdeVsK0NEwiCeZ3P</a:t>
            </a:r>
            <a:endParaRPr lang="en-US" sz="1400" dirty="0">
              <a:solidFill>
                <a:srgbClr val="800000"/>
              </a:solidFill>
              <a:latin typeface="Franklin Gothic Book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Franklin Gothic Book" charset="0"/>
            </a:endParaRPr>
          </a:p>
        </p:txBody>
      </p:sp>
      <p:pic>
        <p:nvPicPr>
          <p:cNvPr id="3" name="Picture 2" descr="art of rhetoric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578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0647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91400" cy="1201737"/>
          </a:xfrm>
        </p:spPr>
        <p:txBody>
          <a:bodyPr/>
          <a:lstStyle/>
          <a:p>
            <a:r>
              <a:rPr lang="en-US" sz="4000" dirty="0"/>
              <a:t>Practice: Rhetoric in Speech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77975"/>
            <a:ext cx="7162800" cy="3603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Which rhetorical appeals are used in the following excerpts from Martin Luther King Jr.’s “I Have a Dream” speech?</a:t>
            </a:r>
          </a:p>
          <a:p>
            <a:pPr>
              <a:defRPr/>
            </a:pPr>
            <a:r>
              <a:rPr lang="en-US" dirty="0"/>
              <a:t>“I have a dream that my four little children will one day live in a nation where they will not be judged by the color of their skin but by the content of their character.”</a:t>
            </a:r>
          </a:p>
          <a:p>
            <a:pPr>
              <a:defRPr/>
            </a:pPr>
            <a:r>
              <a:rPr lang="en-US" dirty="0"/>
              <a:t> “I have a dream that one day this nation will rise up and live out the true meaning of its creed: ‘We hold these truths to be self-evident, that all men are created equal.’ ”</a:t>
            </a:r>
          </a:p>
          <a:p>
            <a:pPr marL="0" indent="0">
              <a:buFont typeface="Brush Script MT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3962400"/>
            <a:ext cx="93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Pathos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1313" y="5486400"/>
            <a:ext cx="1757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Logos, Pathos</a:t>
            </a:r>
          </a:p>
        </p:txBody>
      </p:sp>
    </p:spTree>
    <p:extLst>
      <p:ext uri="{BB962C8B-B14F-4D97-AF65-F5344CB8AC3E}">
        <p14:creationId xmlns:p14="http://schemas.microsoft.com/office/powerpoint/2010/main" val="2244940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1E7FB9-52A8-4C0C-A6F4-DEDEB68B4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423" y="4648200"/>
            <a:ext cx="6172200" cy="934950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Objective: </a:t>
            </a:r>
            <a:r>
              <a:rPr lang="en-US" sz="2600" dirty="0">
                <a:latin typeface="Tw Cen MT Condensed Extra Bold" panose="020B0803020202020204" pitchFamily="34" charset="0"/>
              </a:rPr>
              <a:t>Make a sales pitch to this wealthy group of investors to finance your product.</a:t>
            </a:r>
          </a:p>
        </p:txBody>
      </p:sp>
      <p:pic>
        <p:nvPicPr>
          <p:cNvPr id="1026" name="Picture 2" descr="Image result for shark tank">
            <a:extLst>
              <a:ext uri="{FF2B5EF4-FFF2-40B4-BE49-F238E27FC236}">
                <a16:creationId xmlns:a16="http://schemas.microsoft.com/office/drawing/2014/main" id="{97162039-1BAF-4101-916E-7001C330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3" y="1219200"/>
            <a:ext cx="6172200" cy="32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517B864-3E90-4962-9881-547665C29708}"/>
              </a:ext>
            </a:extLst>
          </p:cNvPr>
          <p:cNvSpPr txBox="1">
            <a:spLocks/>
          </p:cNvSpPr>
          <p:nvPr/>
        </p:nvSpPr>
        <p:spPr bwMode="auto">
          <a:xfrm>
            <a:off x="2895600" y="2057400"/>
            <a:ext cx="5839177" cy="12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Brush Script MT" charset="0"/>
              <a:buNone/>
              <a:defRPr sz="24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Brush Script MT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Calibri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Brush Script MT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Calibri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Brush Script MT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Calibri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Brush Script MT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Calibri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SALES PITCH</a:t>
            </a:r>
          </a:p>
        </p:txBody>
      </p:sp>
    </p:spTree>
    <p:extLst>
      <p:ext uri="{BB962C8B-B14F-4D97-AF65-F5344CB8AC3E}">
        <p14:creationId xmlns:p14="http://schemas.microsoft.com/office/powerpoint/2010/main" val="35402823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6000" dirty="0">
                <a:solidFill>
                  <a:srgbClr val="800000"/>
                </a:solidFill>
                <a:latin typeface="American Typewriter"/>
                <a:cs typeface="American Typewriter"/>
              </a:rPr>
              <a:t>ACTIVITIES</a:t>
            </a:r>
          </a:p>
        </p:txBody>
      </p:sp>
      <p:sp>
        <p:nvSpPr>
          <p:cNvPr id="40962" name="Subtitle 4"/>
          <p:cNvSpPr>
            <a:spLocks noGrp="1"/>
          </p:cNvSpPr>
          <p:nvPr>
            <p:ph type="subTitle" idx="1"/>
          </p:nvPr>
        </p:nvSpPr>
        <p:spPr>
          <a:xfrm>
            <a:off x="1727200" y="3581400"/>
            <a:ext cx="5711825" cy="1524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Rhetorical Analysis</a:t>
            </a:r>
          </a:p>
        </p:txBody>
      </p:sp>
    </p:spTree>
    <p:extLst>
      <p:ext uri="{BB962C8B-B14F-4D97-AF65-F5344CB8AC3E}">
        <p14:creationId xmlns:p14="http://schemas.microsoft.com/office/powerpoint/2010/main" val="27026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63"/>
            <a:ext cx="7696199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  <a:cs typeface="+mj-cs"/>
              </a:rPr>
              <a:t>Rhetoric in Advertising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239000" cy="3603625"/>
          </a:xfrm>
        </p:spPr>
        <p:txBody>
          <a:bodyPr/>
          <a:lstStyle/>
          <a:p>
            <a:r>
              <a:rPr lang="en-US" sz="3200" dirty="0"/>
              <a:t> Find five advertisements (from magazines, television, and/or internet) and describe how each uses ethos, pathos and/or logos to achieve its purpose.</a:t>
            </a:r>
          </a:p>
          <a:p>
            <a:r>
              <a:rPr lang="en-US" sz="3200" dirty="0"/>
              <a:t> Use provided handout to record your findings.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174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91400" cy="1201737"/>
          </a:xfrm>
        </p:spPr>
        <p:txBody>
          <a:bodyPr/>
          <a:lstStyle/>
          <a:p>
            <a:r>
              <a:rPr lang="en-US" sz="4000" dirty="0"/>
              <a:t>Activity: Rhetoric in Speech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391400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Read the provided excerpts from President Obama’s “</a:t>
            </a:r>
            <a:r>
              <a:rPr lang="en-US" dirty="0">
                <a:solidFill>
                  <a:srgbClr val="800000"/>
                </a:solidFill>
              </a:rPr>
              <a:t>Address to the Nation on U.S. Military Action in Syria</a:t>
            </a:r>
            <a:r>
              <a:rPr lang="en-US" i="1" dirty="0">
                <a:solidFill>
                  <a:srgbClr val="800000"/>
                </a:solidFill>
              </a:rPr>
              <a:t>.”</a:t>
            </a:r>
            <a:endParaRPr lang="en-US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Identify the rhetorical appeal(s) used in each example.</a:t>
            </a:r>
          </a:p>
          <a:p>
            <a:pPr marL="0" indent="0">
              <a:buFont typeface="Brush Script MT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715000"/>
            <a:ext cx="754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watch the full televised speech here: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http://www.americanrhetoric.com/speeches/barackobama/barackobamasyrianation.htm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Obama syria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12522"/>
          <a:stretch/>
        </p:blipFill>
        <p:spPr>
          <a:xfrm>
            <a:off x="2743200" y="2667000"/>
            <a:ext cx="3962400" cy="294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8316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91400" cy="1201737"/>
          </a:xfrm>
        </p:spPr>
        <p:txBody>
          <a:bodyPr/>
          <a:lstStyle/>
          <a:p>
            <a:r>
              <a:rPr lang="en-US" sz="4000" dirty="0"/>
              <a:t>Activity: Rhetoric in Speech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3175"/>
            <a:ext cx="7696200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Closely read President Franklin D. Roosevelt’s “Pearl Harbor Address,” underlining examples of ethos, pathos and logos as you read.</a:t>
            </a:r>
            <a:endParaRPr lang="en-US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Identify the </a:t>
            </a:r>
            <a:r>
              <a:rPr lang="en-US" u="sng" dirty="0"/>
              <a:t>best</a:t>
            </a:r>
            <a:r>
              <a:rPr lang="en-US" dirty="0"/>
              <a:t> examples of each appeal on the handout provided.</a:t>
            </a:r>
          </a:p>
          <a:p>
            <a:pPr marL="0" indent="0">
              <a:buFont typeface="Brush Script MT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8674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watch the full speech here: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https://www.youtube.com/watch?v=YhtuMrMVJDk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5" name="Picture 4" descr="fdr 2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048000"/>
            <a:ext cx="444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2530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25" y="510832"/>
            <a:ext cx="6964363" cy="1201737"/>
          </a:xfrm>
        </p:spPr>
        <p:txBody>
          <a:bodyPr/>
          <a:lstStyle/>
          <a:p>
            <a:pPr algn="l"/>
            <a:r>
              <a:rPr lang="en-US" dirty="0"/>
              <a:t>Rhetoric is all around us…</a:t>
            </a:r>
          </a:p>
        </p:txBody>
      </p:sp>
      <p:sp>
        <p:nvSpPr>
          <p:cNvPr id="7" name="TextBox 6"/>
          <p:cNvSpPr txBox="1"/>
          <p:nvPr/>
        </p:nvSpPr>
        <p:spPr>
          <a:xfrm rot="21049922">
            <a:off x="1936683" y="3374726"/>
            <a:ext cx="206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politics</a:t>
            </a:r>
          </a:p>
        </p:txBody>
      </p:sp>
      <p:sp>
        <p:nvSpPr>
          <p:cNvPr id="9" name="TextBox 8"/>
          <p:cNvSpPr txBox="1"/>
          <p:nvPr/>
        </p:nvSpPr>
        <p:spPr>
          <a:xfrm rot="21372849">
            <a:off x="4808042" y="5750824"/>
            <a:ext cx="345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business transactions</a:t>
            </a:r>
          </a:p>
        </p:txBody>
      </p:sp>
      <p:pic>
        <p:nvPicPr>
          <p:cNvPr id="1028" name="Picture 4" descr="DEBATE TAKEAWAYS: Round 2 highlights policy over petulance | Pittsburgh  Post-Gazette">
            <a:extLst>
              <a:ext uri="{FF2B5EF4-FFF2-40B4-BE49-F238E27FC236}">
                <a16:creationId xmlns:a16="http://schemas.microsoft.com/office/drawing/2014/main" id="{C078C6AA-DC9D-4597-938E-22148102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664">
            <a:off x="1234261" y="1692114"/>
            <a:ext cx="2595936" cy="1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cial Media Ad Examples: A Guide to Social Media Ad Formats">
            <a:extLst>
              <a:ext uri="{FF2B5EF4-FFF2-40B4-BE49-F238E27FC236}">
                <a16:creationId xmlns:a16="http://schemas.microsoft.com/office/drawing/2014/main" id="{7024B0D9-6B81-4711-8F3C-1F18127C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890">
            <a:off x="5845254" y="810085"/>
            <a:ext cx="2206848" cy="29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98331">
            <a:off x="4022411" y="2268996"/>
            <a:ext cx="204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advertising</a:t>
            </a:r>
          </a:p>
        </p:txBody>
      </p:sp>
      <p:pic>
        <p:nvPicPr>
          <p:cNvPr id="3" name="Picture 2" descr="car purcha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783">
            <a:off x="5025287" y="3623251"/>
            <a:ext cx="3080414" cy="203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Let's Have Dinner And Talk About Death | KLCC">
            <a:extLst>
              <a:ext uri="{FF2B5EF4-FFF2-40B4-BE49-F238E27FC236}">
                <a16:creationId xmlns:a16="http://schemas.microsoft.com/office/drawing/2014/main" id="{6BC4E4C3-7BAC-4CFA-A3DE-B612FA07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508">
            <a:off x="2079224" y="4307553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74D481-730B-4646-9679-0CE2FD76E437}"/>
              </a:ext>
            </a:extLst>
          </p:cNvPr>
          <p:cNvSpPr txBox="1"/>
          <p:nvPr/>
        </p:nvSpPr>
        <p:spPr>
          <a:xfrm rot="390276">
            <a:off x="645614" y="5208336"/>
            <a:ext cx="24412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In social interactions </a:t>
            </a:r>
          </a:p>
        </p:txBody>
      </p:sp>
    </p:spTree>
    <p:extLst>
      <p:ext uri="{BB962C8B-B14F-4D97-AF65-F5344CB8AC3E}">
        <p14:creationId xmlns:p14="http://schemas.microsoft.com/office/powerpoint/2010/main" val="104273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8463"/>
            <a:ext cx="7754938" cy="12017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800000"/>
                </a:solidFill>
                <a:latin typeface="American Typewriter"/>
                <a:ea typeface="+mj-ea"/>
                <a:cs typeface="American Typewriter"/>
              </a:rPr>
              <a:t>Writing Activity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7086600" cy="360362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800000"/>
                </a:solidFill>
                <a:latin typeface="Calibri"/>
                <a:cs typeface="Calibri"/>
              </a:rPr>
              <a:t>TOPICS</a:t>
            </a:r>
            <a:endParaRPr lang="en-US" sz="28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Can money buy love?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Should video games be considered a sport?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Should school cafeterias be forced to serve only healthy foods?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Do teachers assign too much homework?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Should video cameras be posted in classrooms?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Which is more important: talent or hard work?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Choose one of the following topics.  Write 2-3 well developed paragraphs arguing your stance on that topic.  Use AT LEAST ONE of EACH rhetorical appeal to help strengthen your argument.  </a:t>
            </a:r>
          </a:p>
        </p:txBody>
      </p:sp>
    </p:spTree>
    <p:extLst>
      <p:ext uri="{BB962C8B-B14F-4D97-AF65-F5344CB8AC3E}">
        <p14:creationId xmlns:p14="http://schemas.microsoft.com/office/powerpoint/2010/main" val="32054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63"/>
            <a:ext cx="7450138" cy="1201737"/>
          </a:xfrm>
        </p:spPr>
        <p:txBody>
          <a:bodyPr/>
          <a:lstStyle/>
          <a:p>
            <a:r>
              <a:rPr lang="en-US" dirty="0"/>
              <a:t>Activity: Persuasive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918325" cy="3603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CHOOSE </a:t>
            </a:r>
            <a:r>
              <a:rPr lang="en-US" u="sng" dirty="0"/>
              <a:t>ONE</a:t>
            </a:r>
            <a:r>
              <a:rPr lang="en-US" dirty="0"/>
              <a:t>:</a:t>
            </a:r>
          </a:p>
          <a:p>
            <a:r>
              <a:rPr lang="en-US" b="1" dirty="0"/>
              <a:t>  Persuasive Speech or Multimedia Presentation</a:t>
            </a:r>
          </a:p>
          <a:p>
            <a:pPr marL="0" indent="0">
              <a:buNone/>
            </a:pPr>
            <a:r>
              <a:rPr lang="en-US" dirty="0"/>
              <a:t>2-3 minute speech or multimedia presentation persuading your audience to adopt your position on a topic important to you.</a:t>
            </a:r>
          </a:p>
          <a:p>
            <a:r>
              <a:rPr lang="en-US" b="1" dirty="0"/>
              <a:t> Product/Service Pitch and Commercial</a:t>
            </a:r>
          </a:p>
          <a:p>
            <a:pPr marL="0" indent="0">
              <a:buNone/>
            </a:pPr>
            <a:r>
              <a:rPr lang="en-US" dirty="0"/>
              <a:t>2-3-minute sales pitch to potential investors to persuade them to invest in a product or service you developed; must incorporate a 30-second videotaped commercial selling the product or service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295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63"/>
            <a:ext cx="7450138" cy="1201737"/>
          </a:xfrm>
        </p:spPr>
        <p:txBody>
          <a:bodyPr/>
          <a:lstStyle/>
          <a:p>
            <a:r>
              <a:rPr lang="en-US" dirty="0"/>
              <a:t>Persuasive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67600" cy="360362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MUST</a:t>
            </a:r>
            <a:r>
              <a:rPr lang="en-US" dirty="0"/>
              <a:t> include:</a:t>
            </a:r>
          </a:p>
          <a:p>
            <a:r>
              <a:rPr lang="en-US" dirty="0"/>
              <a:t>  All three rhetorical appeals (ethos, pathos, logos)</a:t>
            </a:r>
          </a:p>
          <a:p>
            <a:r>
              <a:rPr lang="en-US" dirty="0"/>
              <a:t>  Typed transcript of speech or presentation</a:t>
            </a:r>
          </a:p>
          <a:p>
            <a:r>
              <a:rPr lang="en-US" dirty="0"/>
              <a:t>  “Works Cited” page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Example of Multimedia Presentation: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“To This Day,” </a:t>
            </a:r>
            <a:r>
              <a:rPr lang="en-US" dirty="0"/>
              <a:t>Shane </a:t>
            </a:r>
            <a:r>
              <a:rPr lang="en-US" dirty="0" err="1"/>
              <a:t>Koyczan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https://www.youtube.com/watch?v=ltun92DfnPY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Example of Product Pitch: “Mo’s Bows,” on “Shark Tank”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https://www.youtube.com/watch?v=OH3Fy3Q70fg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78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439025" cy="1201737"/>
          </a:xfrm>
        </p:spPr>
        <p:txBody>
          <a:bodyPr/>
          <a:lstStyle/>
          <a:p>
            <a:r>
              <a:rPr lang="en-US" dirty="0"/>
              <a:t>Why learn about rhetoric?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6825" y="2133600"/>
            <a:ext cx="7086600" cy="3603625"/>
          </a:xfrm>
        </p:spPr>
        <p:txBody>
          <a:bodyPr/>
          <a:lstStyle/>
          <a:p>
            <a:r>
              <a:rPr lang="en-US" sz="2800" dirty="0"/>
              <a:t> Become an attentive interpreter of the world </a:t>
            </a:r>
          </a:p>
          <a:p>
            <a:r>
              <a:rPr lang="en-US" sz="2800" dirty="0"/>
              <a:t>  Recognize sound arguments vs. empty talk</a:t>
            </a:r>
          </a:p>
          <a:p>
            <a:r>
              <a:rPr lang="en-US" sz="2800" dirty="0"/>
              <a:t>  Write and speak more effectively</a:t>
            </a:r>
          </a:p>
          <a:p>
            <a:r>
              <a:rPr lang="en-US" sz="2800" dirty="0"/>
              <a:t>  Discuss and debate with credibility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77721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4" y="487951"/>
            <a:ext cx="6964363" cy="120173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History of Rhetoric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43755" y="1278079"/>
            <a:ext cx="74676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 </a:t>
            </a:r>
            <a:r>
              <a:rPr lang="en-US" sz="2700" dirty="0"/>
              <a:t>In 4</a:t>
            </a:r>
            <a:r>
              <a:rPr lang="en-US" sz="2700" baseline="30000" dirty="0"/>
              <a:t>th</a:t>
            </a:r>
            <a:r>
              <a:rPr lang="en-US" sz="2700" dirty="0"/>
              <a:t> century B.C., Greek philosopher </a:t>
            </a:r>
            <a:r>
              <a:rPr lang="en-US" sz="2700" b="1" dirty="0">
                <a:solidFill>
                  <a:srgbClr val="800000"/>
                </a:solidFill>
              </a:rPr>
              <a:t>Aristotle</a:t>
            </a:r>
            <a:r>
              <a:rPr lang="en-US" sz="2700" dirty="0"/>
              <a:t> introduced the context for persuasive communication and the three rhetorical appeals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302134" y="2782535"/>
            <a:ext cx="4114800" cy="3276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3223" y="5335444"/>
            <a:ext cx="113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ETHOS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774" y="4762723"/>
            <a:ext cx="129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PATHOS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5774" y="4190002"/>
            <a:ext cx="114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LOGOS</a:t>
            </a:r>
          </a:p>
        </p:txBody>
      </p:sp>
      <p:sp>
        <p:nvSpPr>
          <p:cNvPr id="3" name="Right Arrow 2"/>
          <p:cNvSpPr/>
          <p:nvPr/>
        </p:nvSpPr>
        <p:spPr>
          <a:xfrm rot="4807848">
            <a:off x="6553710" y="3203759"/>
            <a:ext cx="3431721" cy="421558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shade val="76000"/>
                  <a:lumMod val="9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0A75F-4D73-49D2-8020-485F57C06B96}"/>
              </a:ext>
            </a:extLst>
          </p:cNvPr>
          <p:cNvSpPr/>
          <p:nvPr/>
        </p:nvSpPr>
        <p:spPr>
          <a:xfrm>
            <a:off x="3841970" y="2492022"/>
            <a:ext cx="1091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Speaker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4D29C-FB90-4D3E-9E30-70AC2FBE2599}"/>
              </a:ext>
            </a:extLst>
          </p:cNvPr>
          <p:cNvSpPr/>
          <p:nvPr/>
        </p:nvSpPr>
        <p:spPr>
          <a:xfrm>
            <a:off x="6361289" y="5774496"/>
            <a:ext cx="1210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Audience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2574A-C1A3-4400-81FA-E41ECFFF6946}"/>
              </a:ext>
            </a:extLst>
          </p:cNvPr>
          <p:cNvSpPr/>
          <p:nvPr/>
        </p:nvSpPr>
        <p:spPr>
          <a:xfrm>
            <a:off x="1379576" y="5774496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425812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4363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  <a:cs typeface="+mj-cs"/>
              </a:rPr>
              <a:t>Logos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 </a:t>
            </a:r>
            <a:r>
              <a:rPr lang="en-US" sz="3200" dirty="0">
                <a:latin typeface="Franklin Gothic Book" charset="0"/>
              </a:rPr>
              <a:t>An</a:t>
            </a:r>
            <a:r>
              <a:rPr lang="en-US" sz="3200" b="1" dirty="0">
                <a:latin typeface="Franklin Gothic Book" charset="0"/>
              </a:rPr>
              <a:t> </a:t>
            </a:r>
            <a:r>
              <a:rPr lang="en-US" sz="3200" dirty="0">
                <a:latin typeface="Franklin Gothic Book" charset="0"/>
              </a:rPr>
              <a:t>appeal to logic or reason.</a:t>
            </a:r>
          </a:p>
          <a:p>
            <a:r>
              <a:rPr lang="en-US" sz="3200" dirty="0">
                <a:latin typeface="Franklin Gothic Book" charset="0"/>
              </a:rPr>
              <a:t> Provides audience with facts, evidence and statistics in order to persuade them. </a:t>
            </a:r>
          </a:p>
        </p:txBody>
      </p:sp>
      <p:pic>
        <p:nvPicPr>
          <p:cNvPr id="3" name="Picture 2" descr="appeal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398">
            <a:off x="5070251" y="3406339"/>
            <a:ext cx="2974525" cy="249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ppeals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147">
            <a:off x="858606" y="3389203"/>
            <a:ext cx="4124611" cy="253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16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8463"/>
            <a:ext cx="6964363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  <a:cs typeface="+mj-cs"/>
              </a:rPr>
              <a:t>Pathos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196975"/>
            <a:ext cx="77724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 </a:t>
            </a:r>
            <a:r>
              <a:rPr lang="en-US" sz="3200" b="1" dirty="0">
                <a:latin typeface="Franklin Gothic Book" charset="0"/>
              </a:rPr>
              <a:t>An </a:t>
            </a:r>
            <a:r>
              <a:rPr lang="en-US" sz="3200" dirty="0">
                <a:latin typeface="Franklin Gothic Book" charset="0"/>
              </a:rPr>
              <a:t>appeal to emotion.</a:t>
            </a:r>
          </a:p>
          <a:p>
            <a:r>
              <a:rPr lang="en-US" sz="3200" dirty="0">
                <a:latin typeface="Franklin Gothic Book" charset="0"/>
              </a:rPr>
              <a:t> Attempts to evoke an emotional response in the audience, whether positive (joy, relief, etc.) or negative (guilt, fear, etc.)</a:t>
            </a:r>
          </a:p>
          <a:p>
            <a:pPr eaLnBrk="1" hangingPunct="1"/>
            <a:endParaRPr lang="en-US" sz="3200" dirty="0">
              <a:latin typeface="Franklin Gothic Book" charset="0"/>
            </a:endParaRPr>
          </a:p>
        </p:txBody>
      </p:sp>
      <p:pic>
        <p:nvPicPr>
          <p:cNvPr id="4" name="Picture 3" descr="appeals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4800600" cy="221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ppeals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007">
            <a:off x="5488808" y="3387216"/>
            <a:ext cx="236296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8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4363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  <a:cs typeface="+mj-cs"/>
              </a:rPr>
              <a:t>Ethos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53268" y="1313762"/>
            <a:ext cx="7469955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ranklin Gothic Book" charset="0"/>
              </a:rPr>
              <a:t>  </a:t>
            </a:r>
            <a:r>
              <a:rPr lang="en-US" sz="3200" dirty="0">
                <a:latin typeface="Franklin Gothic Book" charset="0"/>
              </a:rPr>
              <a:t>An appeal credibility or morals</a:t>
            </a:r>
          </a:p>
          <a:p>
            <a:pPr marL="684213" indent="-222250">
              <a:lnSpc>
                <a:spcPct val="90000"/>
              </a:lnSpc>
            </a:pPr>
            <a:r>
              <a:rPr lang="en-US" sz="3200" dirty="0">
                <a:latin typeface="Franklin Gothic Book" charset="0"/>
              </a:rPr>
              <a:t> 	</a:t>
            </a:r>
            <a:r>
              <a:rPr lang="en-US" sz="2600" dirty="0">
                <a:latin typeface="Franklin Gothic Book" charset="0"/>
              </a:rPr>
              <a:t>Convinces audience that speaker is 	honest, credible, and/or an authority </a:t>
            </a:r>
          </a:p>
          <a:p>
            <a:pPr marL="684213" indent="-222250">
              <a:lnSpc>
                <a:spcPct val="90000"/>
              </a:lnSpc>
            </a:pPr>
            <a:r>
              <a:rPr lang="en-US" sz="2600" dirty="0">
                <a:latin typeface="Franklin Gothic Book" charset="0"/>
              </a:rPr>
              <a:t>Or appeals to audience sense of right or wrong </a:t>
            </a:r>
          </a:p>
        </p:txBody>
      </p:sp>
      <p:pic>
        <p:nvPicPr>
          <p:cNvPr id="5" name="Picture 4" descr="appeals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7" y="3742425"/>
            <a:ext cx="4414788" cy="238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ppeals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719">
            <a:off x="2983284" y="3702016"/>
            <a:ext cx="3714179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Rough Speech “Outline” | Ally's RCL Blog">
            <a:extLst>
              <a:ext uri="{FF2B5EF4-FFF2-40B4-BE49-F238E27FC236}">
                <a16:creationId xmlns:a16="http://schemas.microsoft.com/office/drawing/2014/main" id="{16365C05-528B-483F-B452-58F07938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694">
            <a:off x="6099669" y="3385697"/>
            <a:ext cx="1987353" cy="2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2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685800"/>
            <a:ext cx="6964363" cy="120173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are rhetorical appeals?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219200" y="2035175"/>
            <a:ext cx="7010400" cy="3603625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  </a:t>
            </a:r>
            <a:r>
              <a:rPr lang="en-US" sz="3200" dirty="0"/>
              <a:t>Persuasive strategies used in arguments to support claims and respond to opposing arguments. </a:t>
            </a:r>
          </a:p>
          <a:p>
            <a:r>
              <a:rPr lang="en-US" sz="3200" dirty="0"/>
              <a:t> A strong argument uses a combination of the appeals.</a:t>
            </a:r>
            <a:endParaRPr lang="en-US" sz="3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33159</TotalTime>
  <Words>958</Words>
  <Application>Microsoft Office PowerPoint</Application>
  <PresentationFormat>On-screen Show (4:3)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American Typewriter</vt:lpstr>
      <vt:lpstr>Arial</vt:lpstr>
      <vt:lpstr>Brush Script MT</vt:lpstr>
      <vt:lpstr>Calibri</vt:lpstr>
      <vt:lpstr>Constantia</vt:lpstr>
      <vt:lpstr>Franklin Gothic Book</vt:lpstr>
      <vt:lpstr>Rage Italic</vt:lpstr>
      <vt:lpstr>Tahoma</vt:lpstr>
      <vt:lpstr>Tw Cen MT Condensed Extra Bold</vt:lpstr>
      <vt:lpstr>Pushpin</vt:lpstr>
      <vt:lpstr>Rhetorical  Appeals</vt:lpstr>
      <vt:lpstr>What is rhetoric?</vt:lpstr>
      <vt:lpstr>Rhetoric is all around us…</vt:lpstr>
      <vt:lpstr>Why learn about rhetoric?</vt:lpstr>
      <vt:lpstr>History of Rhetoric</vt:lpstr>
      <vt:lpstr>Logos</vt:lpstr>
      <vt:lpstr>Pathos</vt:lpstr>
      <vt:lpstr>Ethos</vt:lpstr>
      <vt:lpstr>What are rhetorical appeals?</vt:lpstr>
      <vt:lpstr>PRACTICE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Ethos, Pathos, Logos?</vt:lpstr>
      <vt:lpstr>Watch It!</vt:lpstr>
      <vt:lpstr>Practice: Rhetoric in Speech</vt:lpstr>
      <vt:lpstr>PowerPoint Presentation</vt:lpstr>
      <vt:lpstr>ACTIVITIES</vt:lpstr>
      <vt:lpstr>Rhetoric in Advertising</vt:lpstr>
      <vt:lpstr>Activity: Rhetoric in Speech</vt:lpstr>
      <vt:lpstr>Activity: Rhetoric in Speech</vt:lpstr>
      <vt:lpstr>Writing Activity</vt:lpstr>
      <vt:lpstr>Activity: Persuasive Presentation</vt:lpstr>
      <vt:lpstr>Persuasive Presentation</vt:lpstr>
    </vt:vector>
  </TitlesOfParts>
  <Company>Tenafly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Rhetorical Devices</dc:title>
  <dc:creator>gwhitehead</dc:creator>
  <cp:lastModifiedBy>TRIVELLONI, KAREN</cp:lastModifiedBy>
  <cp:revision>245</cp:revision>
  <cp:lastPrinted>2015-11-10T18:31:14Z</cp:lastPrinted>
  <dcterms:created xsi:type="dcterms:W3CDTF">2006-06-29T18:12:34Z</dcterms:created>
  <dcterms:modified xsi:type="dcterms:W3CDTF">2021-10-11T18:30:42Z</dcterms:modified>
</cp:coreProperties>
</file>