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handoutMasterIdLst>
    <p:handoutMasterId r:id="rId18"/>
  </p:handoutMasterIdLst>
  <p:sldIdLst>
    <p:sldId id="256" r:id="rId2"/>
    <p:sldId id="261" r:id="rId3"/>
    <p:sldId id="258" r:id="rId4"/>
    <p:sldId id="259" r:id="rId5"/>
    <p:sldId id="272" r:id="rId6"/>
    <p:sldId id="262" r:id="rId7"/>
    <p:sldId id="263" r:id="rId8"/>
    <p:sldId id="271" r:id="rId9"/>
    <p:sldId id="264" r:id="rId10"/>
    <p:sldId id="270" r:id="rId11"/>
    <p:sldId id="260" r:id="rId12"/>
    <p:sldId id="257" r:id="rId13"/>
    <p:sldId id="267" r:id="rId14"/>
    <p:sldId id="268" r:id="rId15"/>
    <p:sldId id="269" r:id="rId16"/>
    <p:sldId id="266" r:id="rId17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6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BF470E1-EF59-4A7B-B3D4-308C4BDC0E07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4538"/>
            <a:ext cx="4022936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6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397B5EE-FABA-45EF-A214-C23BB635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4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61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4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24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7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1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07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70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8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22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7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6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3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0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36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09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F0D5FD5D-011D-49BB-88CA-EB19F9C06B2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F8AAEC1-BCEF-4780-B2BB-4D88F10A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6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iveng.weebly.com/mla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747/12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836" y="1219200"/>
            <a:ext cx="5917679" cy="2554758"/>
          </a:xfrm>
        </p:spPr>
        <p:txBody>
          <a:bodyPr>
            <a:normAutofit fontScale="90000"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THE CRUCIBLE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5917679" cy="861420"/>
          </a:xfrm>
        </p:spPr>
        <p:txBody>
          <a:bodyPr>
            <a:normAutofit/>
          </a:bodyPr>
          <a:lstStyle/>
          <a:p>
            <a:r>
              <a:rPr lang="en-US" sz="3200" dirty="0"/>
              <a:t>Literary Analysis Essay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14FAE9-28BC-47EC-985D-1C2520E27614}"/>
              </a:ext>
            </a:extLst>
          </p:cNvPr>
          <p:cNvSpPr txBox="1"/>
          <p:nvPr/>
        </p:nvSpPr>
        <p:spPr>
          <a:xfrm>
            <a:off x="990600" y="4675196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Due Date: Monday, November 26 @ 11:59pm on Turnitin.com</a:t>
            </a:r>
          </a:p>
        </p:txBody>
      </p:sp>
    </p:spTree>
    <p:extLst>
      <p:ext uri="{BB962C8B-B14F-4D97-AF65-F5344CB8AC3E}">
        <p14:creationId xmlns:p14="http://schemas.microsoft.com/office/powerpoint/2010/main" val="4075552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4" y="925605"/>
            <a:ext cx="6756436" cy="711359"/>
          </a:xfrm>
        </p:spPr>
        <p:txBody>
          <a:bodyPr/>
          <a:lstStyle/>
          <a:p>
            <a:r>
              <a:rPr lang="en-US" sz="4800" dirty="0">
                <a:solidFill>
                  <a:srgbClr val="00B0F0"/>
                </a:solidFill>
              </a:rPr>
              <a:t>The Crucible: Allegory</a:t>
            </a: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1" y="2489199"/>
            <a:ext cx="5257800" cy="4100739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Calibri" panose="020F0502020204030204" pitchFamily="34" charset="0"/>
              </a:rPr>
              <a:t>Allegories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 are written in the form of fables, parables, poems, stories, and almost any other style or genre.</a:t>
            </a:r>
          </a:p>
          <a:p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The main purpose of an </a:t>
            </a:r>
            <a:r>
              <a:rPr lang="en-US" sz="2600" b="1" dirty="0">
                <a:solidFill>
                  <a:schemeClr val="tx2"/>
                </a:solidFill>
                <a:latin typeface="Calibri" panose="020F0502020204030204" pitchFamily="34" charset="0"/>
              </a:rPr>
              <a:t>allegory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 is to tell a story  that has characters, a setting that have both literal and figurative meanings. </a:t>
            </a:r>
            <a:endParaRPr lang="en-US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Examples: </a:t>
            </a:r>
          </a:p>
          <a:p>
            <a:pPr lvl="1"/>
            <a:r>
              <a:rPr lang="en-US" sz="2100" u="sng" dirty="0">
                <a:solidFill>
                  <a:schemeClr val="tx1"/>
                </a:solidFill>
                <a:latin typeface="Calibri" panose="020F0502020204030204" pitchFamily="34" charset="0"/>
              </a:rPr>
              <a:t>The Tortoise and the Hare from </a:t>
            </a:r>
            <a:r>
              <a:rPr lang="en-US" sz="21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Aesop’s Fables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</a:rPr>
              <a:t>: From this story, we learn that the strong and steady win the race.</a:t>
            </a:r>
          </a:p>
          <a:p>
            <a:pPr lvl="1"/>
            <a:r>
              <a:rPr lang="en-US" sz="2100" u="sng" dirty="0">
                <a:solidFill>
                  <a:schemeClr val="tx1"/>
                </a:solidFill>
                <a:latin typeface="Calibri" panose="020F0502020204030204" pitchFamily="34" charset="0"/>
              </a:rPr>
              <a:t>The Hunger Games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</a:rPr>
              <a:t>: This trilogy of young adult books is an allegory for our obsession with reality television and how it numbs us to reality.</a:t>
            </a:r>
          </a:p>
        </p:txBody>
      </p:sp>
      <p:pic>
        <p:nvPicPr>
          <p:cNvPr id="5" name="Content Placeholder 8" descr="playb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19800" y="2209800"/>
            <a:ext cx="2819400" cy="43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816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25605"/>
            <a:ext cx="6346078" cy="711359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00B0F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257800"/>
          </a:xfrm>
        </p:spPr>
        <p:txBody>
          <a:bodyPr>
            <a:normAutofit/>
          </a:bodyPr>
          <a:lstStyle/>
          <a:p>
            <a:pPr lvl="1"/>
            <a:r>
              <a:rPr lang="en-US" sz="1800" b="1" u="sng" dirty="0">
                <a:solidFill>
                  <a:srgbClr val="00B0F0"/>
                </a:solidFill>
                <a:latin typeface="Calibri" panose="020F0502020204030204" pitchFamily="34" charset="0"/>
              </a:rPr>
              <a:t>Restate Thesis</a:t>
            </a:r>
          </a:p>
          <a:p>
            <a:pPr marL="402336" lvl="1" indent="0">
              <a:buNone/>
            </a:pPr>
            <a:endParaRPr lang="en-US" sz="1000" b="1" u="sng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b="1" u="sng" dirty="0">
                <a:solidFill>
                  <a:srgbClr val="00B0F0"/>
                </a:solidFill>
                <a:latin typeface="Calibri" panose="020F0502020204030204" pitchFamily="34" charset="0"/>
              </a:rPr>
              <a:t>Evaluate:</a:t>
            </a:r>
            <a:r>
              <a:rPr lang="en-US" sz="1800" dirty="0">
                <a:latin typeface="Calibri" panose="020F0502020204030204" pitchFamily="34" charset="0"/>
              </a:rPr>
              <a:t>  Quick comprehensive review of the characters who display this flaw and how they affect the outcome of the play. </a:t>
            </a:r>
          </a:p>
          <a:p>
            <a:pPr marL="402336" lvl="1" indent="0">
              <a:buNone/>
            </a:pPr>
            <a:endParaRPr lang="en-US" sz="1800" b="1" u="sng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b="1" u="sng" dirty="0">
                <a:solidFill>
                  <a:srgbClr val="00B0F0"/>
                </a:solidFill>
                <a:latin typeface="Calibri" panose="020F0502020204030204" pitchFamily="34" charset="0"/>
              </a:rPr>
              <a:t>Extend:</a:t>
            </a:r>
            <a:r>
              <a:rPr lang="en-US" sz="1800" dirty="0">
                <a:latin typeface="Calibri" panose="020F0502020204030204" pitchFamily="34" charset="0"/>
              </a:rPr>
              <a:t> Based on the story and the characters, what is Miller’s position with regards to humanity’s flaw of ego, jealousy or conformity?</a:t>
            </a:r>
          </a:p>
          <a:p>
            <a:pPr marL="402336" lvl="1" indent="0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b="1" u="sng" dirty="0">
                <a:solidFill>
                  <a:srgbClr val="00B0F0"/>
                </a:solidFill>
                <a:latin typeface="Calibri" panose="020F0502020204030204" pitchFamily="34" charset="0"/>
              </a:rPr>
              <a:t>Clincher: 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A final </a:t>
            </a:r>
            <a:r>
              <a:rPr lang="en-US" sz="1800" b="1" dirty="0">
                <a:latin typeface="Calibri" panose="020F0502020204030204" pitchFamily="34" charset="0"/>
              </a:rPr>
              <a:t>sentence</a:t>
            </a:r>
            <a:r>
              <a:rPr lang="en-US" sz="1800" dirty="0">
                <a:latin typeface="Calibri" panose="020F0502020204030204" pitchFamily="34" charset="0"/>
              </a:rPr>
              <a:t> that may reinforce an overall argument or leave the reader with a memorable and striking thought.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Meet the reader’s needs by ending an argument on a complex topic in a clear, straightforward way. </a:t>
            </a:r>
          </a:p>
          <a:p>
            <a:pPr lvl="2"/>
            <a:endParaRPr lang="en-US" sz="1800" b="1" u="sng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lvl="2"/>
            <a:endParaRPr lang="en-US" sz="1800" b="1" u="sng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6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MLA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763000" cy="5257800"/>
          </a:xfrm>
        </p:spPr>
        <p:txBody>
          <a:bodyPr>
            <a:normAutofit/>
          </a:bodyPr>
          <a:lstStyle/>
          <a:p>
            <a:pPr lvl="1"/>
            <a:r>
              <a:rPr lang="en-US" sz="1800" dirty="0">
                <a:latin typeface="Calibri" panose="020F0502020204030204" pitchFamily="34" charset="0"/>
              </a:rPr>
              <a:t>UTILIZE CLASS WEBSITE: </a:t>
            </a:r>
            <a:r>
              <a:rPr lang="en-US" sz="1800" dirty="0">
                <a:latin typeface="Calibri" panose="020F0502020204030204" pitchFamily="34" charset="0"/>
                <a:hlinkClick r:id="rId2"/>
              </a:rPr>
              <a:t>http://triveng.weebly.com/mla.html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1” margins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12-point font &amp; Times New Roman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Entire document double spaced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Indent ¶s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Header with name, teacher, class, &amp; date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Appropriate title (not the name of the assignment): must be clever and contain the title of the novel and the author.  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Ex. Getting to the Heart of the Problem: Jealousy in Arthur Miller’s </a:t>
            </a:r>
            <a:r>
              <a:rPr lang="en-US" sz="1800" i="1" dirty="0">
                <a:latin typeface="Calibri" panose="020F0502020204030204" pitchFamily="34" charset="0"/>
              </a:rPr>
              <a:t>The Crucible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Title of </a:t>
            </a:r>
            <a:r>
              <a:rPr lang="en-US" sz="1800" i="1" dirty="0">
                <a:latin typeface="Calibri" panose="020F0502020204030204" pitchFamily="34" charset="0"/>
              </a:rPr>
              <a:t>The Crucible </a:t>
            </a:r>
            <a:r>
              <a:rPr lang="en-US" sz="1800" dirty="0">
                <a:latin typeface="Calibri" panose="020F0502020204030204" pitchFamily="34" charset="0"/>
              </a:rPr>
              <a:t>in italics</a:t>
            </a:r>
          </a:p>
          <a:p>
            <a:pPr marL="731520" lvl="2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8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7315200" cy="874964"/>
          </a:xfrm>
        </p:spPr>
        <p:txBody>
          <a:bodyPr/>
          <a:lstStyle/>
          <a:p>
            <a:r>
              <a:rPr lang="en-US" sz="3600" dirty="0">
                <a:solidFill>
                  <a:srgbClr val="00B0F0"/>
                </a:solidFill>
              </a:rPr>
              <a:t>In-text Citations &amp; 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599" cy="4495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In-text Citations</a:t>
            </a:r>
          </a:p>
          <a:p>
            <a:pPr lvl="1"/>
            <a:r>
              <a:rPr lang="en-US" sz="1700" dirty="0">
                <a:latin typeface="Calibri" panose="020F0502020204030204" pitchFamily="34" charset="0"/>
              </a:rPr>
              <a:t>Page numbers after quotes in (  ) </a:t>
            </a:r>
          </a:p>
          <a:p>
            <a:pPr lvl="2"/>
            <a:r>
              <a:rPr lang="en-US" sz="1700" dirty="0">
                <a:latin typeface="Calibri" panose="020F0502020204030204" pitchFamily="34" charset="0"/>
              </a:rPr>
              <a:t>Appear at the end of the sentence before the period</a:t>
            </a:r>
          </a:p>
          <a:p>
            <a:pPr lvl="2"/>
            <a:r>
              <a:rPr lang="en-US" sz="1700" dirty="0">
                <a:latin typeface="Calibri" panose="020F0502020204030204" pitchFamily="34" charset="0"/>
              </a:rPr>
              <a:t>Only first ( ) must contain author’s last name   </a:t>
            </a:r>
            <a:r>
              <a:rPr lang="en-US" sz="1700" dirty="0" err="1">
                <a:latin typeface="Calibri" panose="020F0502020204030204" pitchFamily="34" charset="0"/>
              </a:rPr>
              <a:t>ie</a:t>
            </a:r>
            <a:r>
              <a:rPr lang="en-US" sz="1700" dirty="0">
                <a:latin typeface="Calibri" panose="020F0502020204030204" pitchFamily="34" charset="0"/>
              </a:rPr>
              <a:t>. (Miller 1112).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Works Cited Page Sources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If essay ends on page 3, then the Works Cited is on page 4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Sources:</a:t>
            </a:r>
          </a:p>
          <a:p>
            <a:pPr lvl="2"/>
            <a:r>
              <a:rPr lang="en-US" sz="1600" i="1" dirty="0">
                <a:latin typeface="Calibri" panose="020F0502020204030204" pitchFamily="34" charset="0"/>
              </a:rPr>
              <a:t>The Crucible (</a:t>
            </a:r>
            <a:r>
              <a:rPr lang="en-US" sz="1600" dirty="0">
                <a:latin typeface="Calibri" panose="020F0502020204030204" pitchFamily="34" charset="0"/>
              </a:rPr>
              <a:t>Work in an Anthology)</a:t>
            </a:r>
            <a:endParaRPr lang="en-US" sz="1600" i="1" dirty="0">
              <a:latin typeface="Calibri" panose="020F0502020204030204" pitchFamily="34" charset="0"/>
            </a:endParaRP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Article: </a:t>
            </a:r>
            <a:r>
              <a:rPr lang="en-US" sz="1600" i="1" dirty="0">
                <a:latin typeface="Calibri" panose="020F0502020204030204" pitchFamily="34" charset="0"/>
              </a:rPr>
              <a:t>Lucifer Effect</a:t>
            </a:r>
            <a:r>
              <a:rPr lang="en-US" sz="1600" dirty="0">
                <a:latin typeface="Calibri" panose="020F0502020204030204" pitchFamily="34" charset="0"/>
              </a:rPr>
              <a:t>, “Self-Esteem, or Self Importance,” or “How Jealousy Works”  (Online Articles)</a:t>
            </a:r>
          </a:p>
          <a:p>
            <a:pPr lvl="1"/>
            <a:r>
              <a:rPr lang="en-US" b="1" dirty="0">
                <a:latin typeface="Calibri" panose="020F0502020204030204" pitchFamily="34" charset="0"/>
              </a:rPr>
              <a:t>Sample Works Cited Page: </a:t>
            </a:r>
            <a:r>
              <a:rPr lang="en-US" b="1" dirty="0">
                <a:latin typeface="Calibri" panose="020F0502020204030204" pitchFamily="34" charset="0"/>
                <a:hlinkClick r:id="rId2"/>
              </a:rPr>
              <a:t>https://owl.english.purdue.edu/owl/resource/747/12/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73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B0F0"/>
                </a:solidFill>
              </a:rPr>
              <a:t>Works Cited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192811"/>
            <a:ext cx="8237208" cy="42079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1481452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How to cite </a:t>
            </a:r>
            <a:r>
              <a:rPr lang="en-US" sz="2800" i="1" dirty="0">
                <a:latin typeface="Calibri" panose="020F0502020204030204" pitchFamily="34" charset="0"/>
              </a:rPr>
              <a:t>The Crucible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5203" y="64008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Use the literature book to complete citation</a:t>
            </a:r>
          </a:p>
        </p:txBody>
      </p:sp>
    </p:spTree>
    <p:extLst>
      <p:ext uri="{BB962C8B-B14F-4D97-AF65-F5344CB8AC3E}">
        <p14:creationId xmlns:p14="http://schemas.microsoft.com/office/powerpoint/2010/main" val="1845305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B0F0"/>
                </a:solidFill>
              </a:rPr>
              <a:t>Works Cited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438400"/>
            <a:ext cx="8723728" cy="35354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1481452"/>
            <a:ext cx="553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How to cite informational 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203" y="6222943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Use the website link on the handout to complete citation</a:t>
            </a:r>
          </a:p>
        </p:txBody>
      </p:sp>
    </p:spTree>
    <p:extLst>
      <p:ext uri="{BB962C8B-B14F-4D97-AF65-F5344CB8AC3E}">
        <p14:creationId xmlns:p14="http://schemas.microsoft.com/office/powerpoint/2010/main" val="1054969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B0F0"/>
                </a:solidFill>
              </a:rPr>
              <a:t>Other Writing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515559" cy="4064000"/>
          </a:xfrm>
        </p:spPr>
        <p:txBody>
          <a:bodyPr/>
          <a:lstStyle/>
          <a:p>
            <a:pPr marL="342900" lvl="1" indent="-342900"/>
            <a:r>
              <a:rPr lang="en-US" sz="1800" u="sng" dirty="0">
                <a:latin typeface="Calibri" panose="020F0502020204030204" pitchFamily="34" charset="0"/>
              </a:rPr>
              <a:t>No first or second person (I, me, my, we, us, you, your). Third person only. </a:t>
            </a:r>
          </a:p>
          <a:p>
            <a:pPr marL="617220" lvl="2" indent="-342900"/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NO: </a:t>
            </a:r>
            <a:r>
              <a:rPr lang="en-US" sz="1600" dirty="0">
                <a:latin typeface="Calibri" panose="020F0502020204030204" pitchFamily="34" charset="0"/>
              </a:rPr>
              <a:t>Thus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I believe </a:t>
            </a:r>
            <a:r>
              <a:rPr lang="en-US" sz="1600" dirty="0">
                <a:latin typeface="Calibri" panose="020F0502020204030204" pitchFamily="34" charset="0"/>
              </a:rPr>
              <a:t>that the root cause of the Salem Witch Trials and the madness that griped this community is jealousy. </a:t>
            </a:r>
          </a:p>
          <a:p>
            <a:pPr marL="617220" lvl="2" indent="-342900"/>
            <a:r>
              <a:rPr lang="en-US" sz="1600" b="1" dirty="0">
                <a:solidFill>
                  <a:srgbClr val="00B050"/>
                </a:solidFill>
                <a:latin typeface="Calibri" panose="020F0502020204030204" pitchFamily="34" charset="0"/>
              </a:rPr>
              <a:t>YES: </a:t>
            </a:r>
            <a:r>
              <a:rPr lang="en-US" sz="1600" dirty="0">
                <a:latin typeface="Calibri" panose="020F0502020204030204" pitchFamily="34" charset="0"/>
              </a:rPr>
              <a:t>Thus, the root cause of the Salem Witch Trials and the madness that gripped this community is jealousy. </a:t>
            </a:r>
            <a:endParaRPr lang="en-US" sz="1600" dirty="0"/>
          </a:p>
          <a:p>
            <a:r>
              <a:rPr lang="en-US" u="sng" dirty="0">
                <a:latin typeface="Calibri" panose="020F0502020204030204" pitchFamily="34" charset="0"/>
              </a:rPr>
              <a:t>Write in present tense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No: </a:t>
            </a:r>
            <a:r>
              <a:rPr lang="en-US" dirty="0">
                <a:latin typeface="Calibri" panose="020F0502020204030204" pitchFamily="34" charset="0"/>
              </a:rPr>
              <a:t>Mary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followed</a:t>
            </a:r>
            <a:r>
              <a:rPr lang="en-US" dirty="0">
                <a:latin typeface="Calibri" panose="020F0502020204030204" pitchFamily="34" charset="0"/>
              </a:rPr>
              <a:t> Abigail and the other girls in order to fit in and to feel self-important. </a:t>
            </a:r>
          </a:p>
          <a:p>
            <a:pPr lvl="1"/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</a:rPr>
              <a:t>YES: </a:t>
            </a:r>
            <a:r>
              <a:rPr lang="en-US" dirty="0">
                <a:latin typeface="Calibri" panose="020F0502020204030204" pitchFamily="34" charset="0"/>
              </a:rPr>
              <a:t>Mary 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</a:rPr>
              <a:t>follows </a:t>
            </a:r>
            <a:r>
              <a:rPr lang="en-US" dirty="0">
                <a:latin typeface="Calibri" panose="020F0502020204030204" pitchFamily="34" charset="0"/>
              </a:rPr>
              <a:t>Abigail and the other girls in order to fit in and to feel self-important.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9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Essay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209800"/>
            <a:ext cx="7744159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latin typeface="Calibri" panose="020F0502020204030204" pitchFamily="34" charset="0"/>
              </a:rPr>
              <a:t>Writing an argumentative essay is essentially answering a question and engaging in a debate. </a:t>
            </a:r>
          </a:p>
          <a:p>
            <a:pPr marL="0" indent="0" algn="ctr">
              <a:buNone/>
            </a:pPr>
            <a:endParaRPr lang="en-US" sz="19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B0F0"/>
                </a:solidFill>
                <a:latin typeface="Calibri" panose="020F0502020204030204" pitchFamily="34" charset="0"/>
              </a:rPr>
              <a:t>Debate:</a:t>
            </a:r>
            <a:r>
              <a:rPr lang="en-US" sz="1900" dirty="0">
                <a:latin typeface="Calibri" panose="020F0502020204030204" pitchFamily="34" charset="0"/>
              </a:rPr>
              <a:t> </a:t>
            </a:r>
            <a:r>
              <a:rPr lang="en-US" sz="1900" b="1" dirty="0">
                <a:latin typeface="Calibri" panose="020F0502020204030204" pitchFamily="34" charset="0"/>
              </a:rPr>
              <a:t>Which of humanities flaws does Arthur Miller highlight as the root cause of the Salem witch trials: </a:t>
            </a:r>
            <a:r>
              <a:rPr lang="en-US" sz="19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ego, jealousy, or conformity</a:t>
            </a:r>
            <a:r>
              <a:rPr lang="en-US" sz="1900" b="1" dirty="0">
                <a:latin typeface="Calibri" panose="020F0502020204030204" pitchFamily="34" charset="0"/>
              </a:rPr>
              <a:t>? </a:t>
            </a:r>
          </a:p>
          <a:p>
            <a:pPr marL="0" indent="0" algn="ctr">
              <a:buNone/>
            </a:pPr>
            <a:endParaRPr lang="en-US" sz="19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r>
              <a:rPr lang="en-US" sz="1900" dirty="0">
                <a:latin typeface="Calibri" panose="020F0502020204030204" pitchFamily="34" charset="0"/>
              </a:rPr>
              <a:t>You must defend your idea/theory (thesis)!</a:t>
            </a:r>
          </a:p>
          <a:p>
            <a:r>
              <a:rPr lang="en-US" sz="1900" dirty="0">
                <a:latin typeface="Calibri" panose="020F0502020204030204" pitchFamily="34" charset="0"/>
              </a:rPr>
              <a:t>Pick one side of the argument. You are not allowed to sit on the fence. </a:t>
            </a:r>
          </a:p>
          <a:p>
            <a:r>
              <a:rPr lang="en-US" sz="1900" dirty="0">
                <a:latin typeface="Calibri" panose="020F0502020204030204" pitchFamily="34" charset="0"/>
              </a:rPr>
              <a:t>Create a compelling argument that your reading audience will believe and lean towards.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1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4" y="925605"/>
            <a:ext cx="7213636" cy="711359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B0F0"/>
                </a:solidFill>
              </a:rPr>
              <a:t>Introductory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4876800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B0F0"/>
                </a:solidFill>
                <a:latin typeface="Calibri" panose="020F0502020204030204" pitchFamily="34" charset="0"/>
              </a:rPr>
              <a:t>Opener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/Attention Getter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800" dirty="0">
              <a:latin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B0F0"/>
                </a:solidFill>
                <a:latin typeface="Calibri" panose="020F0502020204030204" pitchFamily="34" charset="0"/>
              </a:rPr>
              <a:t>Extend</a:t>
            </a:r>
            <a:r>
              <a:rPr lang="en-US" sz="1800" b="1" dirty="0">
                <a:latin typeface="Calibri" panose="020F0502020204030204" pitchFamily="34" charset="0"/>
              </a:rPr>
              <a:t>/Explain the Opener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</a:p>
          <a:p>
            <a:pPr marL="1314450" lvl="2" indent="-457200"/>
            <a:r>
              <a:rPr lang="en-US" sz="1800" dirty="0">
                <a:latin typeface="Calibri" panose="020F0502020204030204" pitchFamily="34" charset="0"/>
              </a:rPr>
              <a:t>Too many writers shift too quickly from the broad or abstract opener directly into the assigned topic---DON’T!!! </a:t>
            </a:r>
          </a:p>
          <a:p>
            <a:pPr marL="1314450" lvl="2" indent="-457200"/>
            <a:r>
              <a:rPr lang="en-US" sz="1800" dirty="0">
                <a:latin typeface="Calibri" panose="020F0502020204030204" pitchFamily="34" charset="0"/>
              </a:rPr>
              <a:t>Let your idea develop. This could go on for 2-3 (or more) sentences if it is interesting.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B0F0"/>
                </a:solidFill>
                <a:latin typeface="Calibri" panose="020F0502020204030204" pitchFamily="34" charset="0"/>
              </a:rPr>
              <a:t>Connect</a:t>
            </a:r>
            <a:r>
              <a:rPr lang="en-US" sz="1800" b="1" dirty="0">
                <a:latin typeface="Calibri" panose="020F0502020204030204" pitchFamily="34" charset="0"/>
              </a:rPr>
              <a:t> to the assigned thesis</a:t>
            </a:r>
          </a:p>
          <a:p>
            <a:pPr marL="914400" lvl="1" indent="-457200">
              <a:buFont typeface="+mj-lt"/>
              <a:buAutoNum type="arabicPeriod"/>
            </a:pPr>
            <a:endParaRPr lang="en-US" sz="1800" dirty="0">
              <a:latin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B0F0"/>
                </a:solidFill>
                <a:latin typeface="Calibri" panose="020F0502020204030204" pitchFamily="34" charset="0"/>
              </a:rPr>
              <a:t>Establish your Thesis</a:t>
            </a:r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</a:rPr>
              <a:t>: </a:t>
            </a:r>
            <a:r>
              <a:rPr lang="en-US" sz="1800" dirty="0">
                <a:latin typeface="Calibri" panose="020F0502020204030204" pitchFamily="34" charset="0"/>
              </a:rPr>
              <a:t>For this essay, it’s </a:t>
            </a:r>
            <a:r>
              <a:rPr lang="en-US" sz="1800" b="1" u="sng" dirty="0">
                <a:latin typeface="Calibri" panose="020F0502020204030204" pitchFamily="34" charset="0"/>
              </a:rPr>
              <a:t>argumentative</a:t>
            </a:r>
            <a:r>
              <a:rPr lang="en-US" sz="1800" dirty="0">
                <a:latin typeface="Calibri" panose="020F0502020204030204" pitchFamily="34" charset="0"/>
              </a:rPr>
              <a:t>, so you need to take a stand: is George and Lennie’s relationship mutually beneficial or is it one-sided.</a:t>
            </a:r>
          </a:p>
          <a:p>
            <a:pPr marL="1314450" lvl="2" indent="-4572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6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4" y="736441"/>
            <a:ext cx="6346078" cy="711359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Body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u="sng" dirty="0">
                <a:solidFill>
                  <a:srgbClr val="00B0F0"/>
                </a:solidFill>
                <a:latin typeface="Calibri" panose="020F0502020204030204" pitchFamily="34" charset="0"/>
              </a:rPr>
              <a:t>Body Paragraph 1: </a:t>
            </a:r>
            <a:r>
              <a:rPr lang="en-US" sz="2400" u="sng" dirty="0">
                <a:latin typeface="Calibri" panose="020F0502020204030204" pitchFamily="34" charset="0"/>
              </a:rPr>
              <a:t>(</a:t>
            </a:r>
            <a:r>
              <a:rPr lang="en-US" sz="2400" u="sng" dirty="0">
                <a:solidFill>
                  <a:srgbClr val="00B0F0"/>
                </a:solidFill>
                <a:latin typeface="Calibri" panose="020F0502020204030204" pitchFamily="34" charset="0"/>
              </a:rPr>
              <a:t>Overture/Act 1</a:t>
            </a:r>
            <a:r>
              <a:rPr lang="en-US" sz="2400" u="sng" dirty="0">
                <a:latin typeface="Calibri" panose="020F0502020204030204" pitchFamily="34" charset="0"/>
              </a:rPr>
              <a:t>)</a:t>
            </a:r>
            <a:endParaRPr lang="en-US" sz="2100" u="sng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Topic sentence that examines the root cause at the beginning of the play Develop/Support your topic with 2-3 passages/quotes from the text (supporting evidence).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Concluding Sentence</a:t>
            </a:r>
            <a:endParaRPr lang="en-US" sz="1500" dirty="0">
              <a:latin typeface="Calibri" panose="020F0502020204030204" pitchFamily="34" charset="0"/>
            </a:endParaRPr>
          </a:p>
          <a:p>
            <a:r>
              <a:rPr lang="en-US" sz="2100" b="1" u="sng" dirty="0">
                <a:solidFill>
                  <a:srgbClr val="00B0F0"/>
                </a:solidFill>
                <a:latin typeface="Calibri" panose="020F0502020204030204" pitchFamily="34" charset="0"/>
              </a:rPr>
              <a:t>Body Paragraph 2 </a:t>
            </a:r>
            <a:r>
              <a:rPr lang="en-US" sz="2400" u="sng" dirty="0">
                <a:latin typeface="Calibri" panose="020F0502020204030204" pitchFamily="34" charset="0"/>
              </a:rPr>
              <a:t>(</a:t>
            </a:r>
            <a:r>
              <a:rPr lang="en-US" sz="2400" u="sng" dirty="0">
                <a:solidFill>
                  <a:srgbClr val="00B0F0"/>
                </a:solidFill>
                <a:latin typeface="Calibri" panose="020F0502020204030204" pitchFamily="34" charset="0"/>
              </a:rPr>
              <a:t>ACT 2 &amp; 3</a:t>
            </a:r>
            <a:r>
              <a:rPr lang="en-US" sz="2400" u="sng" dirty="0">
                <a:latin typeface="Calibri" panose="020F0502020204030204" pitchFamily="34" charset="0"/>
              </a:rPr>
              <a:t>)</a:t>
            </a:r>
            <a:endParaRPr lang="en-US" sz="2100" u="sng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Topic sentence that examines the root cause through the rising action of the play Develop/Support your topic with 2-3 passages/quotes from the text (supporting evidence).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Concluding Sentence</a:t>
            </a:r>
          </a:p>
          <a:p>
            <a:r>
              <a:rPr lang="en-US" sz="2100" b="1" u="sng" dirty="0">
                <a:solidFill>
                  <a:srgbClr val="00B0F0"/>
                </a:solidFill>
                <a:latin typeface="Calibri" panose="020F0502020204030204" pitchFamily="34" charset="0"/>
              </a:rPr>
              <a:t>Body Paragraph 3 </a:t>
            </a:r>
            <a:r>
              <a:rPr lang="en-US" sz="2400" u="sng" dirty="0">
                <a:latin typeface="Calibri" panose="020F0502020204030204" pitchFamily="34" charset="0"/>
              </a:rPr>
              <a:t>(</a:t>
            </a:r>
            <a:r>
              <a:rPr lang="en-US" sz="2400" u="sng" dirty="0">
                <a:solidFill>
                  <a:srgbClr val="00B0F0"/>
                </a:solidFill>
                <a:latin typeface="Calibri" panose="020F0502020204030204" pitchFamily="34" charset="0"/>
              </a:rPr>
              <a:t>ACT 4</a:t>
            </a:r>
            <a:r>
              <a:rPr lang="en-US" sz="2400" u="sng" dirty="0">
                <a:latin typeface="Calibri" panose="020F0502020204030204" pitchFamily="34" charset="0"/>
              </a:rPr>
              <a:t>)</a:t>
            </a:r>
            <a:endParaRPr lang="en-US" sz="210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Topic sentence that examines the effects of ego, jealous, or conformity by the conclusion of the play Develop/Support your topic with 2-3 passages/quotes from the text (supporting evidence).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Concluding Sentence</a:t>
            </a:r>
            <a:endParaRPr lang="en-US" sz="1500" dirty="0">
              <a:latin typeface="Calibri" panose="020F0502020204030204" pitchFamily="34" charset="0"/>
            </a:endParaRPr>
          </a:p>
          <a:p>
            <a:r>
              <a:rPr lang="en-US" sz="2100" b="1" dirty="0">
                <a:solidFill>
                  <a:srgbClr val="00B0F0"/>
                </a:solidFill>
                <a:latin typeface="Calibri" panose="020F0502020204030204" pitchFamily="34" charset="0"/>
              </a:rPr>
              <a:t>Note: </a:t>
            </a:r>
            <a:r>
              <a:rPr lang="en-US" dirty="0">
                <a:latin typeface="Calibri" panose="020F0502020204030204" pitchFamily="34" charset="0"/>
              </a:rPr>
              <a:t>Organizing your essay chronologically will enable you to show the growth of the root cause as it creates more tension within the environment of the play and the characters. </a:t>
            </a:r>
          </a:p>
        </p:txBody>
      </p:sp>
    </p:spTree>
    <p:extLst>
      <p:ext uri="{BB962C8B-B14F-4D97-AF65-F5344CB8AC3E}">
        <p14:creationId xmlns:p14="http://schemas.microsoft.com/office/powerpoint/2010/main" val="46450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DF19-A66C-4571-AAE1-029E593A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85" y="914400"/>
            <a:ext cx="7467600" cy="711359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Show a Progression in the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C3C2-178D-47F3-97D5-70A0D37B8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286000"/>
            <a:ext cx="7667959" cy="396240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Overture &amp; Act 1: </a:t>
            </a:r>
            <a:r>
              <a:rPr lang="en-US" sz="2400" dirty="0"/>
              <a:t>the seeds of jealousy, ego, or conformity have been planted and have been ruminating for some time.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>
                <a:solidFill>
                  <a:srgbClr val="00B0F0"/>
                </a:solidFill>
              </a:rPr>
              <a:t>Act 2 &amp; Act 3: </a:t>
            </a:r>
            <a:r>
              <a:rPr lang="en-US" sz="2400" dirty="0"/>
              <a:t>Point-of-No-Return. Hysteria is at its full height due to jealousy, ego, or conformity.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>
                <a:solidFill>
                  <a:srgbClr val="00B0F0"/>
                </a:solidFill>
              </a:rPr>
              <a:t>Act 4: </a:t>
            </a:r>
            <a:r>
              <a:rPr lang="en-US" sz="2400" dirty="0"/>
              <a:t>Devastation report. Show the devastation and havoc caused by jealousy, ego, or conformity.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8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00B0F0"/>
                </a:solidFill>
              </a:rPr>
              <a:t>Topic Sentences </a:t>
            </a:r>
            <a:r>
              <a:rPr lang="en-US" sz="3900" dirty="0">
                <a:solidFill>
                  <a:srgbClr val="00B0F0"/>
                </a:solidFill>
              </a:rPr>
              <a:t>for each body ¶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953000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</a:rPr>
              <a:t>Must</a:t>
            </a:r>
            <a:r>
              <a:rPr lang="en-US" dirty="0">
                <a:latin typeface="Calibri" panose="020F0502020204030204" pitchFamily="34" charset="0"/>
              </a:rPr>
              <a:t> align with thesis</a:t>
            </a:r>
          </a:p>
          <a:p>
            <a:r>
              <a:rPr lang="en-US" dirty="0">
                <a:latin typeface="Calibri" panose="020F0502020204030204" pitchFamily="34" charset="0"/>
              </a:rPr>
              <a:t>Should </a:t>
            </a:r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</a:rPr>
              <a:t>not</a:t>
            </a:r>
            <a:r>
              <a:rPr lang="en-US" dirty="0">
                <a:latin typeface="Calibri" panose="020F0502020204030204" pitchFamily="34" charset="0"/>
              </a:rPr>
              <a:t> be a quote</a:t>
            </a:r>
          </a:p>
          <a:p>
            <a:r>
              <a:rPr lang="en-US" dirty="0">
                <a:latin typeface="Calibri" panose="020F0502020204030204" pitchFamily="34" charset="0"/>
              </a:rPr>
              <a:t>Should </a:t>
            </a:r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</a:rPr>
              <a:t>not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include a specific detail or example</a:t>
            </a:r>
          </a:p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</a:rPr>
              <a:t>Should</a:t>
            </a:r>
            <a:r>
              <a:rPr lang="en-US" dirty="0">
                <a:latin typeface="Calibri" panose="020F0502020204030204" pitchFamily="34" charset="0"/>
              </a:rPr>
              <a:t> use transitional words</a:t>
            </a:r>
          </a:p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</a:rPr>
              <a:t>Should</a:t>
            </a:r>
            <a:r>
              <a:rPr lang="en-US" dirty="0">
                <a:latin typeface="Calibri" panose="020F0502020204030204" pitchFamily="34" charset="0"/>
              </a:rPr>
              <a:t> indicate the topic of that paragraph</a:t>
            </a:r>
          </a:p>
          <a:p>
            <a:r>
              <a:rPr lang="en-US" dirty="0">
                <a:latin typeface="Calibri" panose="020F0502020204030204" pitchFamily="34" charset="0"/>
              </a:rPr>
              <a:t>Examples: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Body </a:t>
            </a:r>
            <a:r>
              <a:rPr lang="en-US" dirty="0">
                <a:latin typeface="Calibri" panose="020F0502020204030204" pitchFamily="34" charset="0"/>
              </a:rPr>
              <a:t>¶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1:  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</a:rPr>
              <a:t>In the exposition </a:t>
            </a:r>
            <a:r>
              <a:rPr lang="en-US" dirty="0">
                <a:latin typeface="Calibri" panose="020F0502020204030204" pitchFamily="34" charset="0"/>
              </a:rPr>
              <a:t>of </a:t>
            </a:r>
            <a:r>
              <a:rPr lang="en-US" i="1" dirty="0">
                <a:latin typeface="Calibri" panose="020F0502020204030204" pitchFamily="34" charset="0"/>
              </a:rPr>
              <a:t>The Crucible</a:t>
            </a:r>
            <a:r>
              <a:rPr lang="en-US" dirty="0">
                <a:latin typeface="Calibri" panose="020F0502020204030204" pitchFamily="34" charset="0"/>
              </a:rPr>
              <a:t>, Miller leaves a subtle trail of bread crumbs hinting that jealousy is the root cause of the coming hysteria. 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Body</a:t>
            </a:r>
            <a:r>
              <a:rPr lang="en-US" dirty="0">
                <a:latin typeface="Calibri" panose="020F0502020204030204" pitchFamily="34" charset="0"/>
              </a:rPr>
              <a:t> ¶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2:  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</a:rPr>
              <a:t>As the story progresses</a:t>
            </a:r>
            <a:r>
              <a:rPr lang="en-US" dirty="0">
                <a:latin typeface="Calibri" panose="020F0502020204030204" pitchFamily="34" charset="0"/>
              </a:rPr>
              <a:t>, the mounting jealousies between characters are the sole reason for the madness in Salem.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Body</a:t>
            </a:r>
            <a:r>
              <a:rPr lang="en-US" dirty="0">
                <a:latin typeface="Calibri" panose="020F0502020204030204" pitchFamily="34" charset="0"/>
              </a:rPr>
              <a:t> ¶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3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</a:rPr>
              <a:t>:  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</a:rPr>
              <a:t>During the final moments of the play</a:t>
            </a:r>
            <a:r>
              <a:rPr lang="en-US" dirty="0">
                <a:latin typeface="Calibri" panose="020F0502020204030204" pitchFamily="34" charset="0"/>
              </a:rPr>
              <a:t>, the playwright unveils jealousy’s destructive path.</a:t>
            </a:r>
          </a:p>
        </p:txBody>
      </p:sp>
    </p:spTree>
    <p:extLst>
      <p:ext uri="{BB962C8B-B14F-4D97-AF65-F5344CB8AC3E}">
        <p14:creationId xmlns:p14="http://schemas.microsoft.com/office/powerpoint/2010/main" val="66522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Quotation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BLEND QUOTATIONS</a:t>
            </a:r>
          </a:p>
          <a:p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Introduce the quote/passage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Set the scene: Parris is jealous of Proctor’s reputation, and this is evident when Parris reveals that “ ” (  ). 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Citations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Include page number in parenthesis after the “  ”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? and ! place inside the “   ” </a:t>
            </a:r>
          </a:p>
          <a:p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Explain the quote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Provide an explanatory analysis of the quote.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Do </a:t>
            </a:r>
            <a:r>
              <a:rPr lang="en-US" sz="1800" u="sng" dirty="0">
                <a:latin typeface="Calibri" panose="020F0502020204030204" pitchFamily="34" charset="0"/>
              </a:rPr>
              <a:t>NOT</a:t>
            </a:r>
            <a:r>
              <a:rPr lang="en-US" sz="1800" dirty="0">
                <a:latin typeface="Calibri" panose="020F0502020204030204" pitchFamily="34" charset="0"/>
              </a:rPr>
              <a:t> translate the words of the speaker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The </a:t>
            </a:r>
            <a:r>
              <a:rPr lang="en-US" sz="1800" u="sng" dirty="0">
                <a:latin typeface="Calibri" panose="020F0502020204030204" pitchFamily="34" charset="0"/>
              </a:rPr>
              <a:t>objective</a:t>
            </a:r>
            <a:r>
              <a:rPr lang="en-US" sz="1800" dirty="0">
                <a:latin typeface="Calibri" panose="020F0502020204030204" pitchFamily="34" charset="0"/>
              </a:rPr>
              <a:t> is to explain the significance of the quote and how it shows the root cause. You chose this quote to prove your thesis, so explain how it emphasizes/highlights your theory about </a:t>
            </a:r>
            <a:r>
              <a:rPr lang="en-US" sz="1800" i="1" dirty="0">
                <a:latin typeface="Calibri" panose="020F0502020204030204" pitchFamily="34" charset="0"/>
              </a:rPr>
              <a:t>The Crucible</a:t>
            </a:r>
            <a:r>
              <a:rPr lang="en-US" sz="1800" dirty="0">
                <a:latin typeface="Calibri" panose="020F0502020204030204" pitchFamily="34" charset="0"/>
              </a:rPr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7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143000"/>
            <a:ext cx="9723657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6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4478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Concluding Sentences</a:t>
            </a:r>
            <a:br>
              <a:rPr lang="en-US" sz="5400" dirty="0">
                <a:solidFill>
                  <a:srgbClr val="00B0F0"/>
                </a:solidFill>
              </a:rPr>
            </a:br>
            <a:r>
              <a:rPr lang="en-US" sz="3500" dirty="0">
                <a:solidFill>
                  <a:srgbClr val="00B0F0"/>
                </a:solidFill>
              </a:rPr>
              <a:t>for each body ¶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905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The concluding sentences…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Should </a:t>
            </a:r>
            <a:r>
              <a:rPr lang="en-US" sz="1800" u="sng" dirty="0">
                <a:solidFill>
                  <a:srgbClr val="FF0000"/>
                </a:solidFill>
                <a:latin typeface="Calibri" panose="020F0502020204030204" pitchFamily="34" charset="0"/>
              </a:rPr>
              <a:t>not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</a:rPr>
              <a:t>include a specific detail or example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Should </a:t>
            </a:r>
            <a:r>
              <a:rPr lang="en-US" sz="1800" u="sng" dirty="0">
                <a:solidFill>
                  <a:srgbClr val="FF0000"/>
                </a:solidFill>
                <a:latin typeface="Calibri" panose="020F0502020204030204" pitchFamily="34" charset="0"/>
              </a:rPr>
              <a:t>not</a:t>
            </a:r>
            <a:r>
              <a:rPr lang="en-US" sz="1800" dirty="0">
                <a:latin typeface="Calibri" panose="020F0502020204030204" pitchFamily="34" charset="0"/>
              </a:rPr>
              <a:t> be a quote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Should </a:t>
            </a:r>
            <a:r>
              <a:rPr lang="en-US" sz="1800" u="sng" dirty="0">
                <a:solidFill>
                  <a:srgbClr val="FF0000"/>
                </a:solidFill>
                <a:latin typeface="Calibri" panose="020F0502020204030204" pitchFamily="34" charset="0"/>
              </a:rPr>
              <a:t>not</a:t>
            </a:r>
            <a:r>
              <a:rPr lang="en-US" sz="1800" dirty="0">
                <a:latin typeface="Calibri" panose="020F0502020204030204" pitchFamily="34" charset="0"/>
              </a:rPr>
              <a:t> be the explanation of a quote</a:t>
            </a:r>
          </a:p>
          <a:p>
            <a:r>
              <a:rPr lang="en-US" dirty="0">
                <a:latin typeface="Calibri" panose="020F0502020204030204" pitchFamily="34" charset="0"/>
              </a:rPr>
              <a:t>Each paragraph should end with a concluding sentence that…</a:t>
            </a:r>
          </a:p>
          <a:p>
            <a:r>
              <a:rPr lang="en-US" dirty="0">
                <a:latin typeface="Calibri" panose="020F0502020204030204" pitchFamily="34" charset="0"/>
              </a:rPr>
              <a:t>Example: 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</a:rPr>
              <a:t>Thus</a:t>
            </a:r>
            <a:r>
              <a:rPr lang="en-US" dirty="0">
                <a:latin typeface="Calibri" panose="020F0502020204030204" pitchFamily="34" charset="0"/>
              </a:rPr>
              <a:t>, it is apparent in the exposition of the play that Miller is showing the audience that jealousy is the main motivator for character action. </a:t>
            </a:r>
          </a:p>
          <a:p>
            <a:pPr lvl="1"/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</a:rPr>
              <a:t>Circles back </a:t>
            </a:r>
            <a:r>
              <a:rPr lang="en-US" sz="1800" dirty="0">
                <a:latin typeface="Calibri" panose="020F0502020204030204" pitchFamily="34" charset="0"/>
              </a:rPr>
              <a:t>to summarize the main point of the paragraph.</a:t>
            </a:r>
          </a:p>
          <a:p>
            <a:pPr lvl="1"/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</a:rPr>
              <a:t>Aligns</a:t>
            </a:r>
            <a:r>
              <a:rPr lang="en-US" sz="1800" dirty="0">
                <a:latin typeface="Calibri" panose="020F0502020204030204" pitchFamily="34" charset="0"/>
              </a:rPr>
              <a:t> with the thesis statement.</a:t>
            </a:r>
          </a:p>
          <a:p>
            <a:pPr lvl="1"/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</a:rPr>
              <a:t>Wraps up </a:t>
            </a:r>
            <a:r>
              <a:rPr lang="en-US" sz="1800" dirty="0">
                <a:latin typeface="Calibri" panose="020F0502020204030204" pitchFamily="34" charset="0"/>
              </a:rPr>
              <a:t>the paragraph with a nice neat bow</a:t>
            </a:r>
            <a:endParaRPr lang="en-US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</a:rPr>
              <a:t>Note: </a:t>
            </a:r>
            <a:r>
              <a:rPr lang="en-US" sz="1800" dirty="0">
                <a:latin typeface="Calibri" panose="020F0502020204030204" pitchFamily="34" charset="0"/>
              </a:rPr>
              <a:t>Topic and concluding sentences provide a road map for readers and add consistency.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72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997</TotalTime>
  <Words>1219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 Boardroom</vt:lpstr>
      <vt:lpstr>THE CRUCIBLE</vt:lpstr>
      <vt:lpstr>Essay Topic</vt:lpstr>
      <vt:lpstr>Introductory Paragraph</vt:lpstr>
      <vt:lpstr>Body Paragraphs</vt:lpstr>
      <vt:lpstr>Show a Progression in the theme</vt:lpstr>
      <vt:lpstr>Topic Sentences for each body ¶ </vt:lpstr>
      <vt:lpstr>Quotation Format</vt:lpstr>
      <vt:lpstr>PowerPoint Presentation</vt:lpstr>
      <vt:lpstr>Concluding Sentences for each body ¶ </vt:lpstr>
      <vt:lpstr>The Crucible: Allegory</vt:lpstr>
      <vt:lpstr>Conclusion</vt:lpstr>
      <vt:lpstr>MLA Format</vt:lpstr>
      <vt:lpstr>In-text Citations &amp; Works Cited</vt:lpstr>
      <vt:lpstr>Works Cited</vt:lpstr>
      <vt:lpstr>Works Cited</vt:lpstr>
      <vt:lpstr>Other Writing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Mice and Men</dc:title>
  <dc:creator>support</dc:creator>
  <cp:lastModifiedBy>TRIVELLONI, KAREN</cp:lastModifiedBy>
  <cp:revision>99</cp:revision>
  <cp:lastPrinted>2018-11-14T17:10:05Z</cp:lastPrinted>
  <dcterms:created xsi:type="dcterms:W3CDTF">2014-02-27T12:17:52Z</dcterms:created>
  <dcterms:modified xsi:type="dcterms:W3CDTF">2018-11-14T17:10:07Z</dcterms:modified>
</cp:coreProperties>
</file>